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305" r:id="rId3"/>
    <p:sldId id="306" r:id="rId4"/>
    <p:sldId id="307" r:id="rId5"/>
    <p:sldId id="316" r:id="rId6"/>
    <p:sldId id="344" r:id="rId7"/>
    <p:sldId id="343" r:id="rId8"/>
    <p:sldId id="345" r:id="rId9"/>
    <p:sldId id="346" r:id="rId10"/>
    <p:sldId id="308" r:id="rId11"/>
    <p:sldId id="309" r:id="rId12"/>
    <p:sldId id="310" r:id="rId13"/>
    <p:sldId id="325" r:id="rId14"/>
    <p:sldId id="322" r:id="rId15"/>
    <p:sldId id="347" r:id="rId16"/>
    <p:sldId id="312" r:id="rId17"/>
    <p:sldId id="314" r:id="rId18"/>
    <p:sldId id="328" r:id="rId19"/>
    <p:sldId id="270" r:id="rId20"/>
    <p:sldId id="332" r:id="rId21"/>
    <p:sldId id="339" r:id="rId22"/>
    <p:sldId id="354" r:id="rId23"/>
    <p:sldId id="318" r:id="rId24"/>
    <p:sldId id="349" r:id="rId25"/>
    <p:sldId id="29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35F0E2-8E00-4878-985E-B937B22E0D7A}">
          <p14:sldIdLst>
            <p14:sldId id="256"/>
            <p14:sldId id="305"/>
            <p14:sldId id="306"/>
            <p14:sldId id="307"/>
            <p14:sldId id="316"/>
            <p14:sldId id="344"/>
          </p14:sldIdLst>
        </p14:section>
        <p14:section name="Untitled Section" id="{D4021E38-5FBA-4994-98B9-224154CE1B55}">
          <p14:sldIdLst>
            <p14:sldId id="343"/>
            <p14:sldId id="345"/>
            <p14:sldId id="346"/>
            <p14:sldId id="308"/>
            <p14:sldId id="309"/>
            <p14:sldId id="310"/>
            <p14:sldId id="325"/>
            <p14:sldId id="322"/>
            <p14:sldId id="347"/>
            <p14:sldId id="312"/>
            <p14:sldId id="314"/>
            <p14:sldId id="328"/>
            <p14:sldId id="270"/>
            <p14:sldId id="332"/>
            <p14:sldId id="339"/>
            <p14:sldId id="354"/>
            <p14:sldId id="318"/>
            <p14:sldId id="349"/>
            <p14:sldId id="29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ne Lipkin" initials="E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53" autoAdjust="0"/>
  </p:normalViewPr>
  <p:slideViewPr>
    <p:cSldViewPr>
      <p:cViewPr>
        <p:scale>
          <a:sx n="106" d="100"/>
          <a:sy n="106" d="100"/>
        </p:scale>
        <p:origin x="-8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552"/>
    </p:cViewPr>
  </p:sorterViewPr>
  <p:notesViewPr>
    <p:cSldViewPr>
      <p:cViewPr varScale="1">
        <p:scale>
          <a:sx n="50" d="100"/>
          <a:sy n="50" d="100"/>
        </p:scale>
        <p:origin x="-24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E944BC-D3F5-1B43-A44F-964C54F62DA1}" type="datetimeFigureOut">
              <a:rPr lang="en-US" smtClean="0"/>
              <a:pPr/>
              <a:t>2/20/2018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E48F-3492-EE47-9680-9C6AFB786242}" type="slidenum">
              <a:rPr lang="en-US" smtClean="0"/>
              <a:pPr/>
              <a:t>‹#›</a:t>
            </a:fld>
            <a:endParaRPr lang="en-US"/>
          </a:p>
        </p:txBody>
      </p:sp>
    </p:spTree>
    <p:extLst>
      <p:ext uri="{BB962C8B-B14F-4D97-AF65-F5344CB8AC3E}">
        <p14:creationId xmlns:p14="http://schemas.microsoft.com/office/powerpoint/2010/main" val="27755476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BD794-8708-4216-B7A4-441C88367B6D}" type="datetimeFigureOut">
              <a:rPr lang="en-US" smtClean="0"/>
              <a:pPr/>
              <a:t>2/20/2018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B7724-6A57-429D-99FD-AAFFA038F962}" type="slidenum">
              <a:rPr lang="en-US" smtClean="0"/>
              <a:pPr/>
              <a:t>‹#›</a:t>
            </a:fld>
            <a:endParaRPr lang="en-US"/>
          </a:p>
        </p:txBody>
      </p:sp>
    </p:spTree>
    <p:extLst>
      <p:ext uri="{BB962C8B-B14F-4D97-AF65-F5344CB8AC3E}">
        <p14:creationId xmlns:p14="http://schemas.microsoft.com/office/powerpoint/2010/main" val="31370452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B7724-6A57-429D-99FD-AAFFA038F962}" type="slidenum">
              <a:rPr lang="en-US" smtClean="0"/>
              <a:pPr/>
              <a:t>4</a:t>
            </a:fld>
            <a:endParaRPr lang="en-US"/>
          </a:p>
        </p:txBody>
      </p:sp>
    </p:spTree>
    <p:extLst>
      <p:ext uri="{BB962C8B-B14F-4D97-AF65-F5344CB8AC3E}">
        <p14:creationId xmlns:p14="http://schemas.microsoft.com/office/powerpoint/2010/main" val="183884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B7724-6A57-429D-99FD-AAFFA038F962}" type="slidenum">
              <a:rPr lang="en-US" smtClean="0"/>
              <a:pPr/>
              <a:t>19</a:t>
            </a:fld>
            <a:endParaRPr lang="en-US"/>
          </a:p>
        </p:txBody>
      </p:sp>
    </p:spTree>
    <p:extLst>
      <p:ext uri="{BB962C8B-B14F-4D97-AF65-F5344CB8AC3E}">
        <p14:creationId xmlns:p14="http://schemas.microsoft.com/office/powerpoint/2010/main" val="121060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B7724-6A57-429D-99FD-AAFFA038F962}" type="slidenum">
              <a:rPr lang="en-US" smtClean="0"/>
              <a:pPr/>
              <a:t>21</a:t>
            </a:fld>
            <a:endParaRPr lang="en-US"/>
          </a:p>
        </p:txBody>
      </p:sp>
    </p:spTree>
    <p:extLst>
      <p:ext uri="{BB962C8B-B14F-4D97-AF65-F5344CB8AC3E}">
        <p14:creationId xmlns:p14="http://schemas.microsoft.com/office/powerpoint/2010/main" val="374385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9143999"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0" y="2590799"/>
            <a:ext cx="8001000" cy="1676398"/>
          </a:xfrm>
        </p:spPr>
        <p:txBody>
          <a:bodyPr anchor="b">
            <a:normAutofit/>
          </a:bodyPr>
          <a:lstStyle>
            <a:lvl1pPr algn="l">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267198"/>
            <a:ext cx="7315200" cy="1371601"/>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9"/>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301673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30855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270139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3808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Title w Pic">
    <p:spTree>
      <p:nvGrpSpPr>
        <p:cNvPr id="1" name=""/>
        <p:cNvGrpSpPr/>
        <p:nvPr/>
      </p:nvGrpSpPr>
      <p:grpSpPr>
        <a:xfrm>
          <a:off x="0" y="0"/>
          <a:ext cx="0" cy="0"/>
          <a:chOff x="0" y="0"/>
          <a:chExt cx="0" cy="0"/>
        </a:xfrm>
      </p:grpSpPr>
      <p:sp>
        <p:nvSpPr>
          <p:cNvPr id="5" name="Rectangle 4"/>
          <p:cNvSpPr/>
          <p:nvPr userDrawn="1"/>
        </p:nvSpPr>
        <p:spPr>
          <a:xfrm>
            <a:off x="0" y="0"/>
            <a:ext cx="9144000" cy="18288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76200"/>
            <a:ext cx="8229600" cy="1600200"/>
          </a:xfrm>
        </p:spPr>
        <p:txBody>
          <a:bodyPr/>
          <a:lstStyle/>
          <a:p>
            <a:r>
              <a:rPr lang="en-US" dirty="0" smtClean="0"/>
              <a:t>Click to edit Master title style</a:t>
            </a:r>
            <a:endParaRPr lang="en-US" dirty="0"/>
          </a:p>
        </p:txBody>
      </p:sp>
      <p:sp>
        <p:nvSpPr>
          <p:cNvPr id="7" name="Picture Placeholder 6"/>
          <p:cNvSpPr>
            <a:spLocks noGrp="1"/>
          </p:cNvSpPr>
          <p:nvPr>
            <p:ph type="pic" sz="quarter" idx="13"/>
          </p:nvPr>
        </p:nvSpPr>
        <p:spPr>
          <a:xfrm>
            <a:off x="0" y="1828800"/>
            <a:ext cx="9144000" cy="4419600"/>
          </a:xfrm>
          <a:solidFill>
            <a:schemeClr val="accent1">
              <a:lumMod val="20000"/>
              <a:lumOff val="80000"/>
            </a:schemeClr>
          </a:solidFill>
        </p:spPr>
        <p:txBody>
          <a:bodyPr/>
          <a:lstStyle/>
          <a:p>
            <a:endParaRPr lang="en-US"/>
          </a:p>
        </p:txBody>
      </p:sp>
      <p:sp>
        <p:nvSpPr>
          <p:cNvPr id="8" name="Slide Number Placeholder 7"/>
          <p:cNvSpPr>
            <a:spLocks noGrp="1"/>
          </p:cNvSpPr>
          <p:nvPr>
            <p:ph type="sldNum" sz="quarter" idx="14"/>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231813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8091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35754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74365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2723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161602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Full Page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0" y="1219200"/>
            <a:ext cx="9144000" cy="5029200"/>
          </a:xfrm>
          <a:solidFill>
            <a:schemeClr val="accent1">
              <a:lumMod val="20000"/>
              <a:lumOff val="80000"/>
            </a:schemeClr>
          </a:solidFill>
        </p:spPr>
        <p:txBody>
          <a:bodyPr/>
          <a:lstStyle/>
          <a:p>
            <a:endParaRPr lang="en-US"/>
          </a:p>
        </p:txBody>
      </p:sp>
      <p:sp>
        <p:nvSpPr>
          <p:cNvPr id="8" name="Slide Number Placeholder 7"/>
          <p:cNvSpPr>
            <a:spLocks noGrp="1"/>
          </p:cNvSpPr>
          <p:nvPr>
            <p:ph type="sldNum" sz="quarter" idx="14"/>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211033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30468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6EB6A12-4C15-4AFD-B2CA-65D801452441}" type="slidenum">
              <a:rPr lang="en-US" smtClean="0"/>
              <a:pPr/>
              <a:t>‹#›</a:t>
            </a:fld>
            <a:endParaRPr lang="en-US"/>
          </a:p>
        </p:txBody>
      </p:sp>
    </p:spTree>
    <p:extLst>
      <p:ext uri="{BB962C8B-B14F-4D97-AF65-F5344CB8AC3E}">
        <p14:creationId xmlns:p14="http://schemas.microsoft.com/office/powerpoint/2010/main" val="14826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1227137"/>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userDrawn="1"/>
        </p:nvSpPr>
        <p:spPr>
          <a:xfrm>
            <a:off x="1" y="6248400"/>
            <a:ext cx="9144000" cy="6096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400" dirty="0" smtClean="0">
                <a:latin typeface="Arial" panose="020B0604020202020204" pitchFamily="34" charset="0"/>
                <a:cs typeface="Arial" panose="020B0604020202020204" pitchFamily="34" charset="0"/>
              </a:rPr>
              <a:t>HOLD CLEANING TECHNOLOGIES LLC</a:t>
            </a:r>
            <a:endParaRPr lang="en-US" sz="14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457200" y="76200"/>
            <a:ext cx="8229600" cy="115093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6EB6A12-4C15-4AFD-B2CA-65D801452441}" type="slidenum">
              <a:rPr lang="en-US" smtClean="0"/>
              <a:pPr/>
              <a:t>‹#›</a:t>
            </a:fld>
            <a:endParaRPr lang="en-US"/>
          </a:p>
        </p:txBody>
      </p:sp>
    </p:spTree>
    <p:extLst>
      <p:ext uri="{BB962C8B-B14F-4D97-AF65-F5344CB8AC3E}">
        <p14:creationId xmlns:p14="http://schemas.microsoft.com/office/powerpoint/2010/main" val="70548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000" kern="1200">
          <a:solidFill>
            <a:schemeClr val="bg1"/>
          </a:solidFill>
          <a:latin typeface="+mj-lt"/>
          <a:ea typeface="+mj-ea"/>
          <a:cs typeface="+mj-cs"/>
        </a:defRPr>
      </a:lvl1pPr>
    </p:titleStyle>
    <p:bodyStyle>
      <a:lvl1pPr marL="233363" indent="-223838" algn="l" defTabSz="914400" rtl="0" eaLnBrk="1" latinLnBrk="0" hangingPunct="1">
        <a:spcBef>
          <a:spcPts val="1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88" userDrawn="1">
          <p15:clr>
            <a:srgbClr val="F26B43"/>
          </p15:clr>
        </p15:guide>
        <p15:guide id="4" pos="5472" userDrawn="1">
          <p15:clr>
            <a:srgbClr val="F26B43"/>
          </p15:clr>
        </p15:guide>
        <p15:guide id="5" orient="horz" pos="768" userDrawn="1">
          <p15:clr>
            <a:srgbClr val="F26B43"/>
          </p15:clr>
        </p15:guide>
        <p15:guide id="6" orient="horz" pos="1008" userDrawn="1">
          <p15:clr>
            <a:srgbClr val="F26B43"/>
          </p15:clr>
        </p15:guide>
        <p15:guide id="7" orient="horz" pos="3936" userDrawn="1">
          <p15:clr>
            <a:srgbClr val="F26B43"/>
          </p15:clr>
        </p15:guide>
        <p15:guide id="8" orient="horz"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Cargo Hold Cleaning Solution </a:t>
            </a:r>
            <a:br>
              <a:rPr lang="en-US" dirty="0" smtClean="0"/>
            </a:br>
            <a:r>
              <a:rPr lang="en-US" dirty="0" smtClean="0"/>
              <a:t>for Cement Clinker</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By Captain Nick Griffith</a:t>
            </a:r>
          </a:p>
          <a:p>
            <a:r>
              <a:rPr lang="en-US" sz="2000" dirty="0" smtClean="0"/>
              <a:t>Hold Cleaning Technologies LLC</a:t>
            </a:r>
          </a:p>
          <a:p>
            <a:endParaRPr lang="en-US" sz="2000" dirty="0" smtClean="0"/>
          </a:p>
          <a:p>
            <a:r>
              <a:rPr lang="en-US" sz="2000" dirty="0" smtClean="0"/>
              <a:t>February  2018</a:t>
            </a:r>
            <a:endParaRPr lang="en-US" sz="2000"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8371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Underway Air Flail Clinker Cleaning</a:t>
            </a:r>
            <a:br>
              <a:rPr lang="en-US" dirty="0" smtClean="0"/>
            </a:br>
            <a:r>
              <a:rPr lang="en-US" dirty="0" smtClean="0"/>
              <a:t>Without Delay.  </a:t>
            </a:r>
            <a:endParaRPr lang="en-US" dirty="0"/>
          </a:p>
        </p:txBody>
      </p:sp>
      <p:sp>
        <p:nvSpPr>
          <p:cNvPr id="2" name="Content Placeholder 1"/>
          <p:cNvSpPr>
            <a:spLocks noGrp="1"/>
          </p:cNvSpPr>
          <p:nvPr>
            <p:ph idx="1"/>
          </p:nvPr>
        </p:nvSpPr>
        <p:spPr/>
        <p:txBody>
          <a:bodyPr/>
          <a:lstStyle/>
          <a:p>
            <a:r>
              <a:rPr lang="en-US" dirty="0" smtClean="0"/>
              <a:t>The  cement clinker cleaning solution we propose is simple and prudent.</a:t>
            </a:r>
          </a:p>
          <a:p>
            <a:r>
              <a:rPr lang="en-US" dirty="0" smtClean="0"/>
              <a:t>To avoid the risk and expense of clinker dust hardening to the  exposed surfaces of the cargo hold above the cargo line we propose removing it as soon as possible after loading with our clinker cleaning kit.  </a:t>
            </a:r>
          </a:p>
          <a:p>
            <a:r>
              <a:rPr lang="en-US" dirty="0" smtClean="0"/>
              <a:t>This is accomplished by the crew standing on the cargo pile, and from this elevated position, raising and lowering the pole-mounted air flails which hit and remove the clinker dust. </a:t>
            </a:r>
          </a:p>
          <a:p>
            <a:pPr marL="9525" indent="0">
              <a:buNone/>
            </a:pPr>
            <a:endParaRPr lang="en-US" dirty="0"/>
          </a:p>
        </p:txBody>
      </p:sp>
      <p:sp>
        <p:nvSpPr>
          <p:cNvPr id="4" name="Slide Number Placeholder 3"/>
          <p:cNvSpPr>
            <a:spLocks noGrp="1"/>
          </p:cNvSpPr>
          <p:nvPr>
            <p:ph type="sldNum" sz="quarter" idx="10"/>
          </p:nvPr>
        </p:nvSpPr>
        <p:spPr/>
        <p:txBody>
          <a:bodyPr/>
          <a:lstStyle/>
          <a:p>
            <a:fld id="{F6EB6A12-4C15-4AFD-B2CA-65D801452441}" type="slidenum">
              <a:rPr lang="en-US" smtClean="0"/>
              <a:pPr/>
              <a:t>10</a:t>
            </a:fld>
            <a:endParaRPr lang="en-US"/>
          </a:p>
        </p:txBody>
      </p:sp>
      <p:sp>
        <p:nvSpPr>
          <p:cNvPr id="12" name="TextBox 11"/>
          <p:cNvSpPr txBox="1"/>
          <p:nvPr/>
        </p:nvSpPr>
        <p:spPr>
          <a:xfrm>
            <a:off x="0" y="4724400"/>
            <a:ext cx="9144002" cy="7078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defPPr>
              <a:defRPr lang="en-US"/>
            </a:defPPr>
            <a:lvl1pPr algn="ctr">
              <a:defRPr sz="2000" i="1">
                <a:solidFill>
                  <a:schemeClr val="tx2"/>
                </a:solidFill>
                <a:latin typeface="Arial" panose="020B0604020202020204" pitchFamily="34" charset="0"/>
                <a:cs typeface="Arial" panose="020B0604020202020204" pitchFamily="34" charset="0"/>
              </a:defRPr>
            </a:lvl1pPr>
          </a:lstStyle>
          <a:p>
            <a:r>
              <a:rPr lang="en-US" dirty="0" smtClean="0"/>
              <a:t>Pole-mounted </a:t>
            </a:r>
            <a:r>
              <a:rPr lang="en-US" dirty="0"/>
              <a:t>air flail cleaning system enables prompt underway cleaning</a:t>
            </a:r>
            <a:br>
              <a:rPr lang="en-US" dirty="0"/>
            </a:br>
            <a:r>
              <a:rPr lang="en-US" dirty="0"/>
              <a:t>of holds to remove clinker dust without delay while it is easiest to </a:t>
            </a:r>
            <a:r>
              <a:rPr lang="en-US" dirty="0" smtClean="0"/>
              <a:t>remove. </a:t>
            </a:r>
            <a:endParaRPr lang="en-US" dirty="0"/>
          </a:p>
        </p:txBody>
      </p:sp>
    </p:spTree>
    <p:extLst>
      <p:ext uri="{BB962C8B-B14F-4D97-AF65-F5344CB8AC3E}">
        <p14:creationId xmlns:p14="http://schemas.microsoft.com/office/powerpoint/2010/main" val="375921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Air Flail Cleaning Clinker Underway</a:t>
            </a:r>
            <a:endParaRPr lang="en-US" dirty="0"/>
          </a:p>
        </p:txBody>
      </p:sp>
      <p:pic>
        <p:nvPicPr>
          <p:cNvPr id="10" name="Picture 2"/>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2222" b="24444"/>
          <a:stretch/>
        </p:blipFill>
        <p:spPr/>
      </p:pic>
      <p:sp>
        <p:nvSpPr>
          <p:cNvPr id="4" name="Slide Number Placeholder 3"/>
          <p:cNvSpPr>
            <a:spLocks noGrp="1"/>
          </p:cNvSpPr>
          <p:nvPr>
            <p:ph type="sldNum" sz="quarter" idx="14"/>
          </p:nvPr>
        </p:nvSpPr>
        <p:spPr/>
        <p:txBody>
          <a:bodyPr/>
          <a:lstStyle/>
          <a:p>
            <a:fld id="{F6EB6A12-4C15-4AFD-B2CA-65D801452441}" type="slidenum">
              <a:rPr lang="en-US" smtClean="0"/>
              <a:pPr/>
              <a:t>11</a:t>
            </a:fld>
            <a:endParaRPr lang="en-US"/>
          </a:p>
        </p:txBody>
      </p:sp>
      <p:sp>
        <p:nvSpPr>
          <p:cNvPr id="9" name="TextBox 8"/>
          <p:cNvSpPr txBox="1"/>
          <p:nvPr/>
        </p:nvSpPr>
        <p:spPr>
          <a:xfrm>
            <a:off x="2" y="5448181"/>
            <a:ext cx="9143998" cy="800219"/>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a:t>The clinker cargo pile offers crew with </a:t>
            </a:r>
            <a:r>
              <a:rPr lang="en-US" dirty="0" smtClean="0"/>
              <a:t>our pole-mounted tools </a:t>
            </a:r>
            <a:r>
              <a:rPr lang="en-US" dirty="0"/>
              <a:t>convenient underway access for cleaning all exposed upper areas of the cargo hold. </a:t>
            </a:r>
          </a:p>
        </p:txBody>
      </p:sp>
    </p:spTree>
    <p:extLst>
      <p:ext uri="{BB962C8B-B14F-4D97-AF65-F5344CB8AC3E}">
        <p14:creationId xmlns:p14="http://schemas.microsoft.com/office/powerpoint/2010/main" val="340287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Air Flail Cleaning Clinker Underway</a:t>
            </a:r>
            <a:endParaRPr lang="en-US" dirty="0"/>
          </a:p>
        </p:txBody>
      </p:sp>
      <p:pic>
        <p:nvPicPr>
          <p:cNvPr id="10"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3333" b="13333"/>
          <a:stretch>
            <a:fillRect/>
          </a:stretch>
        </p:blipFill>
        <p:spPr/>
      </p:pic>
      <p:sp>
        <p:nvSpPr>
          <p:cNvPr id="4" name="Slide Number Placeholder 3"/>
          <p:cNvSpPr>
            <a:spLocks noGrp="1"/>
          </p:cNvSpPr>
          <p:nvPr>
            <p:ph type="sldNum" sz="quarter" idx="14"/>
          </p:nvPr>
        </p:nvSpPr>
        <p:spPr/>
        <p:txBody>
          <a:bodyPr/>
          <a:lstStyle/>
          <a:p>
            <a:fld id="{F6EB6A12-4C15-4AFD-B2CA-65D801452441}" type="slidenum">
              <a:rPr lang="en-US" smtClean="0"/>
              <a:pPr/>
              <a:t>12</a:t>
            </a:fld>
            <a:endParaRPr lang="en-US"/>
          </a:p>
        </p:txBody>
      </p:sp>
      <p:sp>
        <p:nvSpPr>
          <p:cNvPr id="8" name="TextBox 7"/>
          <p:cNvSpPr txBox="1"/>
          <p:nvPr/>
        </p:nvSpPr>
        <p:spPr>
          <a:xfrm>
            <a:off x="2" y="5448181"/>
            <a:ext cx="9143998" cy="800219"/>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smtClean="0"/>
              <a:t>Large exposed </a:t>
            </a:r>
            <a:r>
              <a:rPr lang="en-US" dirty="0"/>
              <a:t>areas of the hold are </a:t>
            </a:r>
            <a:r>
              <a:rPr lang="en-US" dirty="0" smtClean="0"/>
              <a:t>covered </a:t>
            </a:r>
            <a:r>
              <a:rPr lang="en-US" dirty="0"/>
              <a:t>in clinker </a:t>
            </a:r>
            <a:r>
              <a:rPr lang="en-US" dirty="0" smtClean="0"/>
              <a:t>dust  </a:t>
            </a:r>
            <a:r>
              <a:rPr lang="en-US" dirty="0"/>
              <a:t>during transit. These areas are easy to reach with our </a:t>
            </a:r>
            <a:r>
              <a:rPr lang="en-US" dirty="0" smtClean="0"/>
              <a:t>pole-mounted </a:t>
            </a:r>
            <a:r>
              <a:rPr lang="en-US" dirty="0"/>
              <a:t>air flails.</a:t>
            </a:r>
          </a:p>
        </p:txBody>
      </p:sp>
    </p:spTree>
    <p:extLst>
      <p:ext uri="{BB962C8B-B14F-4D97-AF65-F5344CB8AC3E}">
        <p14:creationId xmlns:p14="http://schemas.microsoft.com/office/powerpoint/2010/main" val="387772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Pole Mounted Air Flails</a:t>
            </a:r>
            <a:endParaRPr lang="en-US" dirty="0"/>
          </a:p>
        </p:txBody>
      </p:sp>
      <p:pic>
        <p:nvPicPr>
          <p:cNvPr id="12" name="Content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3321" b="13321"/>
          <a:stretch>
            <a:fillRect/>
          </a:stretch>
        </p:blipFill>
        <p:spPr/>
      </p:pic>
      <p:sp>
        <p:nvSpPr>
          <p:cNvPr id="3" name="Slide Number Placeholder 2"/>
          <p:cNvSpPr>
            <a:spLocks noGrp="1"/>
          </p:cNvSpPr>
          <p:nvPr>
            <p:ph type="sldNum" sz="quarter" idx="14"/>
          </p:nvPr>
        </p:nvSpPr>
        <p:spPr/>
        <p:txBody>
          <a:bodyPr/>
          <a:lstStyle/>
          <a:p>
            <a:fld id="{F6EB6A12-4C15-4AFD-B2CA-65D801452441}" type="slidenum">
              <a:rPr lang="en-US" smtClean="0"/>
              <a:pPr/>
              <a:t>13</a:t>
            </a:fld>
            <a:endParaRPr lang="en-US"/>
          </a:p>
        </p:txBody>
      </p:sp>
      <p:sp>
        <p:nvSpPr>
          <p:cNvPr id="11" name="TextBox 10"/>
          <p:cNvSpPr txBox="1"/>
          <p:nvPr/>
        </p:nvSpPr>
        <p:spPr>
          <a:xfrm>
            <a:off x="2" y="5448181"/>
            <a:ext cx="9143998" cy="800219"/>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smtClean="0"/>
              <a:t>The air flail tubes clean everything they hit, even removing clinke</a:t>
            </a:r>
            <a:r>
              <a:rPr lang="en-US" dirty="0"/>
              <a:t>r</a:t>
            </a:r>
            <a:r>
              <a:rPr lang="en-US" dirty="0" smtClean="0"/>
              <a:t> dust from the complex transverse overhead structures. </a:t>
            </a:r>
            <a:endParaRPr lang="en-US" dirty="0"/>
          </a:p>
        </p:txBody>
      </p:sp>
    </p:spTree>
    <p:extLst>
      <p:ext uri="{BB962C8B-B14F-4D97-AF65-F5344CB8AC3E}">
        <p14:creationId xmlns:p14="http://schemas.microsoft.com/office/powerpoint/2010/main" val="165035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Pole Mounted Air Flails “Flailing” </a:t>
            </a:r>
            <a:endParaRPr lang="en-US" dirty="0"/>
          </a:p>
        </p:txBody>
      </p:sp>
      <p:pic>
        <p:nvPicPr>
          <p:cNvPr id="11" name="Picture 2" descr="C:\Users\Owner\Desktop\AAAAA Clinker Power Point\AR Air Flail illustrating speed of tubes.JPG"/>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35625" b="23125"/>
          <a:stretch/>
        </p:blipFill>
        <p:spPr/>
      </p:pic>
      <p:sp>
        <p:nvSpPr>
          <p:cNvPr id="4" name="Slide Number Placeholder 3"/>
          <p:cNvSpPr>
            <a:spLocks noGrp="1"/>
          </p:cNvSpPr>
          <p:nvPr>
            <p:ph type="sldNum" sz="quarter" idx="14"/>
          </p:nvPr>
        </p:nvSpPr>
        <p:spPr/>
        <p:txBody>
          <a:bodyPr/>
          <a:lstStyle/>
          <a:p>
            <a:fld id="{F6EB6A12-4C15-4AFD-B2CA-65D801452441}" type="slidenum">
              <a:rPr lang="en-US" smtClean="0"/>
              <a:pPr/>
              <a:t>14</a:t>
            </a:fld>
            <a:endParaRPr lang="en-US"/>
          </a:p>
        </p:txBody>
      </p:sp>
      <p:sp>
        <p:nvSpPr>
          <p:cNvPr id="8" name="TextBox 7"/>
          <p:cNvSpPr txBox="1"/>
          <p:nvPr/>
        </p:nvSpPr>
        <p:spPr>
          <a:xfrm>
            <a:off x="2" y="5755957"/>
            <a:ext cx="9143998" cy="492443"/>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err="1" smtClean="0"/>
              <a:t>Dr,y</a:t>
            </a:r>
            <a:r>
              <a:rPr lang="en-US" dirty="0" smtClean="0"/>
              <a:t> non-damaging air-powered air flail impact cleaning. </a:t>
            </a:r>
            <a:endParaRPr lang="en-US" dirty="0"/>
          </a:p>
        </p:txBody>
      </p:sp>
    </p:spTree>
    <p:extLst>
      <p:ext uri="{BB962C8B-B14F-4D97-AF65-F5344CB8AC3E}">
        <p14:creationId xmlns:p14="http://schemas.microsoft.com/office/powerpoint/2010/main" val="4225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Upper Areas Underway Reduces Cleaning Time at Discharge Port</a:t>
            </a:r>
            <a:endParaRPr lang="en-US" dirty="0"/>
          </a:p>
        </p:txBody>
      </p:sp>
      <p:pic>
        <p:nvPicPr>
          <p:cNvPr id="10" name="Picture 2"/>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24444" b="2221"/>
          <a:stretch/>
        </p:blipFill>
        <p:spPr/>
      </p:pic>
      <p:sp>
        <p:nvSpPr>
          <p:cNvPr id="4" name="Slide Number Placeholder 3"/>
          <p:cNvSpPr>
            <a:spLocks noGrp="1"/>
          </p:cNvSpPr>
          <p:nvPr>
            <p:ph type="sldNum" sz="quarter" idx="14"/>
          </p:nvPr>
        </p:nvSpPr>
        <p:spPr/>
        <p:txBody>
          <a:bodyPr/>
          <a:lstStyle/>
          <a:p>
            <a:fld id="{F6EB6A12-4C15-4AFD-B2CA-65D801452441}" type="slidenum">
              <a:rPr lang="en-US" smtClean="0"/>
              <a:pPr/>
              <a:t>15</a:t>
            </a:fld>
            <a:endParaRPr lang="en-US"/>
          </a:p>
        </p:txBody>
      </p:sp>
      <p:sp>
        <p:nvSpPr>
          <p:cNvPr id="8" name="TextBox 7"/>
          <p:cNvSpPr txBox="1"/>
          <p:nvPr/>
        </p:nvSpPr>
        <p:spPr>
          <a:xfrm>
            <a:off x="2" y="5848290"/>
            <a:ext cx="9143998" cy="400110"/>
          </a:xfrm>
          <a:prstGeom prst="rect">
            <a:avLst/>
          </a:prstGeom>
          <a:solidFill>
            <a:schemeClr val="tx2">
              <a:alpha val="50000"/>
            </a:schemeClr>
          </a:solidFill>
        </p:spPr>
        <p:txBody>
          <a:bodyPr wrap="square" lIns="365760" tIns="45720" rIns="365760" bIns="45720" rtlCol="0" anchor="b">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smtClean="0"/>
              <a:t>Cargo hold after underway air flail cleaning</a:t>
            </a:r>
            <a:endParaRPr lang="en-US" dirty="0"/>
          </a:p>
        </p:txBody>
      </p:sp>
    </p:spTree>
    <p:extLst>
      <p:ext uri="{BB962C8B-B14F-4D97-AF65-F5344CB8AC3E}">
        <p14:creationId xmlns:p14="http://schemas.microsoft.com/office/powerpoint/2010/main" val="30731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Cargo Hold After Underway Cleaning</a:t>
            </a:r>
            <a:endParaRPr lang="en-US" dirty="0"/>
          </a:p>
        </p:txBody>
      </p:sp>
      <p:pic>
        <p:nvPicPr>
          <p:cNvPr id="10"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3333" b="13333"/>
          <a:stretch>
            <a:fillRect/>
          </a:stretch>
        </p:blipFill>
        <p:spPr/>
      </p:pic>
      <p:sp>
        <p:nvSpPr>
          <p:cNvPr id="4" name="Slide Number Placeholder 3"/>
          <p:cNvSpPr>
            <a:spLocks noGrp="1"/>
          </p:cNvSpPr>
          <p:nvPr>
            <p:ph type="sldNum" sz="quarter" idx="14"/>
          </p:nvPr>
        </p:nvSpPr>
        <p:spPr/>
        <p:txBody>
          <a:bodyPr/>
          <a:lstStyle/>
          <a:p>
            <a:fld id="{F6EB6A12-4C15-4AFD-B2CA-65D801452441}" type="slidenum">
              <a:rPr lang="en-US" smtClean="0"/>
              <a:pPr/>
              <a:t>16</a:t>
            </a:fld>
            <a:endParaRPr lang="en-US" dirty="0"/>
          </a:p>
        </p:txBody>
      </p:sp>
      <p:sp>
        <p:nvSpPr>
          <p:cNvPr id="8" name="TextBox 7"/>
          <p:cNvSpPr txBox="1"/>
          <p:nvPr/>
        </p:nvSpPr>
        <p:spPr>
          <a:xfrm>
            <a:off x="2" y="5448181"/>
            <a:ext cx="9143998" cy="800219"/>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a:t>Cleaning holds promptly </a:t>
            </a:r>
            <a:r>
              <a:rPr lang="en-US" dirty="0" smtClean="0"/>
              <a:t>while underway </a:t>
            </a:r>
            <a:r>
              <a:rPr lang="en-US" dirty="0"/>
              <a:t>eliminates the </a:t>
            </a:r>
            <a:r>
              <a:rPr lang="en-US" dirty="0" smtClean="0"/>
              <a:t>risk</a:t>
            </a:r>
            <a:br>
              <a:rPr lang="en-US" dirty="0" smtClean="0"/>
            </a:br>
            <a:r>
              <a:rPr lang="en-US" dirty="0" smtClean="0"/>
              <a:t>of the </a:t>
            </a:r>
            <a:r>
              <a:rPr lang="en-US" dirty="0"/>
              <a:t>clinker </a:t>
            </a:r>
            <a:r>
              <a:rPr lang="en-US" dirty="0" smtClean="0"/>
              <a:t>dust </a:t>
            </a:r>
            <a:r>
              <a:rPr lang="en-US" dirty="0"/>
              <a:t>hardening in transit. </a:t>
            </a:r>
          </a:p>
        </p:txBody>
      </p:sp>
    </p:spTree>
    <p:extLst>
      <p:ext uri="{BB962C8B-B14F-4D97-AF65-F5344CB8AC3E}">
        <p14:creationId xmlns:p14="http://schemas.microsoft.com/office/powerpoint/2010/main" val="173818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Cargo Hold After Underway Cleaning</a:t>
            </a:r>
            <a:endParaRPr lang="en-US" dirty="0"/>
          </a:p>
        </p:txBody>
      </p:sp>
      <p:pic>
        <p:nvPicPr>
          <p:cNvPr id="10"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3333" b="13333"/>
          <a:stretch>
            <a:fillRect/>
          </a:stretch>
        </p:blipFill>
        <p:spPr/>
      </p:pic>
      <p:sp>
        <p:nvSpPr>
          <p:cNvPr id="4" name="Slide Number Placeholder 3"/>
          <p:cNvSpPr>
            <a:spLocks noGrp="1"/>
          </p:cNvSpPr>
          <p:nvPr>
            <p:ph type="sldNum" sz="quarter" idx="14"/>
          </p:nvPr>
        </p:nvSpPr>
        <p:spPr/>
        <p:txBody>
          <a:bodyPr/>
          <a:lstStyle/>
          <a:p>
            <a:fld id="{F6EB6A12-4C15-4AFD-B2CA-65D801452441}" type="slidenum">
              <a:rPr lang="en-US" smtClean="0"/>
              <a:pPr/>
              <a:t>17</a:t>
            </a:fld>
            <a:endParaRPr lang="en-US"/>
          </a:p>
        </p:txBody>
      </p:sp>
      <p:sp>
        <p:nvSpPr>
          <p:cNvPr id="8" name="TextBox 7"/>
          <p:cNvSpPr txBox="1"/>
          <p:nvPr/>
        </p:nvSpPr>
        <p:spPr>
          <a:xfrm>
            <a:off x="2" y="5140404"/>
            <a:ext cx="9143998" cy="492443"/>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a:t>Flexible air flail tubes </a:t>
            </a:r>
            <a:r>
              <a:rPr lang="en-US" dirty="0" smtClean="0"/>
              <a:t>clean better than manual tools or air wands.  </a:t>
            </a:r>
            <a:endParaRPr lang="en-US" dirty="0"/>
          </a:p>
        </p:txBody>
      </p:sp>
    </p:spTree>
    <p:extLst>
      <p:ext uri="{BB962C8B-B14F-4D97-AF65-F5344CB8AC3E}">
        <p14:creationId xmlns:p14="http://schemas.microsoft.com/office/powerpoint/2010/main" val="31893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Hold Cleaning After Clinker Discharge</a:t>
            </a:r>
            <a:endParaRPr lang="en-US" dirty="0"/>
          </a:p>
        </p:txBody>
      </p:sp>
      <p:pic>
        <p:nvPicPr>
          <p:cNvPr id="10" name="Picture 2" descr="C:\Data Transfer\Users\David\Documents\Pictures HCT\Sept Oct 2009\DSCN4540 (3).JPG"/>
          <p:cNvPicPr>
            <a:picLocks noGrp="1" noChangeAspect="1" noChangeArrowheads="1"/>
          </p:cNvPicPr>
          <p:nvPr>
            <p:ph type="pic" sz="quarter" idx="13"/>
          </p:nvPr>
        </p:nvPicPr>
        <p:blipFill>
          <a:blip r:embed="rId2" cstate="print">
            <a:extLst>
              <a:ext uri="{28A0092B-C50C-407E-A947-70E740481C1C}">
                <a14:useLocalDpi xmlns:a14="http://schemas.microsoft.com/office/drawing/2010/main" val="0"/>
              </a:ext>
            </a:extLst>
          </a:blip>
          <a:srcRect t="13344" b="13344"/>
          <a:stretch>
            <a:fillRect/>
          </a:stretch>
        </p:blipFill>
        <p:spPr/>
      </p:pic>
      <p:sp>
        <p:nvSpPr>
          <p:cNvPr id="4" name="Slide Number Placeholder 3"/>
          <p:cNvSpPr>
            <a:spLocks noGrp="1"/>
          </p:cNvSpPr>
          <p:nvPr>
            <p:ph type="sldNum" sz="quarter" idx="14"/>
          </p:nvPr>
        </p:nvSpPr>
        <p:spPr/>
        <p:txBody>
          <a:bodyPr/>
          <a:lstStyle/>
          <a:p>
            <a:fld id="{F6EB6A12-4C15-4AFD-B2CA-65D801452441}" type="slidenum">
              <a:rPr lang="en-US" smtClean="0"/>
              <a:pPr/>
              <a:t>18</a:t>
            </a:fld>
            <a:endParaRPr lang="en-US"/>
          </a:p>
        </p:txBody>
      </p:sp>
      <p:sp>
        <p:nvSpPr>
          <p:cNvPr id="8" name="TextBox 7"/>
          <p:cNvSpPr txBox="1"/>
          <p:nvPr/>
        </p:nvSpPr>
        <p:spPr>
          <a:xfrm>
            <a:off x="2" y="5448181"/>
            <a:ext cx="9143998" cy="800219"/>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a:t>Effective Dry </a:t>
            </a:r>
            <a:r>
              <a:rPr lang="en-US" dirty="0" smtClean="0"/>
              <a:t>Cleaning is confirmed by the exposure of </a:t>
            </a:r>
          </a:p>
          <a:p>
            <a:r>
              <a:rPr lang="en-US" dirty="0" smtClean="0"/>
              <a:t>the cargo hold paint previously covered in clinker dust.</a:t>
            </a:r>
            <a:endParaRPr lang="en-US" dirty="0"/>
          </a:p>
        </p:txBody>
      </p:sp>
    </p:spTree>
    <p:extLst>
      <p:ext uri="{BB962C8B-B14F-4D97-AF65-F5344CB8AC3E}">
        <p14:creationId xmlns:p14="http://schemas.microsoft.com/office/powerpoint/2010/main" val="14587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Sailors with Worn Air Flails</a:t>
            </a:r>
            <a:endParaRPr lang="en-US" dirty="0"/>
          </a:p>
        </p:txBody>
      </p:sp>
      <p:pic>
        <p:nvPicPr>
          <p:cNvPr id="11" name="Content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3344" b="13344"/>
          <a:stretch>
            <a:fillRect/>
          </a:stretch>
        </p:blipFill>
        <p:spPr/>
      </p:pic>
      <p:sp>
        <p:nvSpPr>
          <p:cNvPr id="5" name="Slide Number Placeholder 4"/>
          <p:cNvSpPr>
            <a:spLocks noGrp="1"/>
          </p:cNvSpPr>
          <p:nvPr>
            <p:ph type="sldNum" sz="quarter" idx="14"/>
          </p:nvPr>
        </p:nvSpPr>
        <p:spPr/>
        <p:txBody>
          <a:bodyPr/>
          <a:lstStyle/>
          <a:p>
            <a:fld id="{F6EB6A12-4C15-4AFD-B2CA-65D801452441}" type="slidenum">
              <a:rPr lang="en-US" smtClean="0"/>
              <a:pPr/>
              <a:t>19</a:t>
            </a:fld>
            <a:endParaRPr lang="en-US"/>
          </a:p>
        </p:txBody>
      </p:sp>
      <p:sp>
        <p:nvSpPr>
          <p:cNvPr id="9" name="TextBox 8"/>
          <p:cNvSpPr txBox="1"/>
          <p:nvPr/>
        </p:nvSpPr>
        <p:spPr>
          <a:xfrm>
            <a:off x="2" y="5755957"/>
            <a:ext cx="9143998" cy="492443"/>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smtClean="0"/>
              <a:t>This cleaning </a:t>
            </a:r>
            <a:r>
              <a:rPr lang="en-US" dirty="0"/>
              <a:t>system </a:t>
            </a:r>
            <a:r>
              <a:rPr lang="en-US" dirty="0" smtClean="0"/>
              <a:t>is well proven been used </a:t>
            </a:r>
            <a:r>
              <a:rPr lang="en-US" dirty="0"/>
              <a:t>on vessels since </a:t>
            </a:r>
            <a:r>
              <a:rPr lang="en-US" dirty="0" smtClean="0"/>
              <a:t>2005.</a:t>
            </a:r>
            <a:endParaRPr lang="en-US" dirty="0"/>
          </a:p>
        </p:txBody>
      </p:sp>
    </p:spTree>
    <p:extLst>
      <p:ext uri="{BB962C8B-B14F-4D97-AF65-F5344CB8AC3E}">
        <p14:creationId xmlns:p14="http://schemas.microsoft.com/office/powerpoint/2010/main" val="318361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Cement Clinker in the Cargo Hold</a:t>
            </a:r>
            <a:endParaRPr lang="en-US" dirty="0"/>
          </a:p>
        </p:txBody>
      </p:sp>
      <p:sp>
        <p:nvSpPr>
          <p:cNvPr id="3" name="Content Placeholder 2"/>
          <p:cNvSpPr>
            <a:spLocks noGrp="1"/>
          </p:cNvSpPr>
          <p:nvPr>
            <p:ph idx="1"/>
          </p:nvPr>
        </p:nvSpPr>
        <p:spPr>
          <a:xfrm>
            <a:off x="457200" y="1600201"/>
            <a:ext cx="7620000" cy="3276599"/>
          </a:xfrm>
        </p:spPr>
        <p:txBody>
          <a:bodyPr>
            <a:normAutofit/>
          </a:bodyPr>
          <a:lstStyle/>
          <a:p>
            <a:r>
              <a:rPr lang="en-US" dirty="0" smtClean="0"/>
              <a:t>Cement clinker, also known as clinker, has the look and feel of dusty rocks.</a:t>
            </a:r>
          </a:p>
          <a:p>
            <a:r>
              <a:rPr lang="en-US" dirty="0" smtClean="0"/>
              <a:t>The clinker cargo pile in the hold looks like a small hill i.e. high in the center and low around the perimeter of the hold.</a:t>
            </a:r>
          </a:p>
          <a:p>
            <a:r>
              <a:rPr lang="en-US" dirty="0" smtClean="0"/>
              <a:t>It is common for up to 2/3 of the surfaces of the cargo holds to remain above the loaded clinker and be covered in clinker dust.</a:t>
            </a:r>
          </a:p>
          <a:p>
            <a:r>
              <a:rPr lang="en-US" dirty="0" smtClean="0"/>
              <a:t>Until removed, the clinker dust on holds is always at risk of being exposed to moisture, causing it to bond solidly to these large, exposed elevated surfaces.  </a:t>
            </a:r>
            <a:endParaRPr lang="en-US" dirty="0"/>
          </a:p>
        </p:txBody>
      </p:sp>
      <p:sp>
        <p:nvSpPr>
          <p:cNvPr id="5" name="Slide Number Placeholder 4"/>
          <p:cNvSpPr>
            <a:spLocks noGrp="1"/>
          </p:cNvSpPr>
          <p:nvPr>
            <p:ph type="sldNum" sz="quarter" idx="10"/>
          </p:nvPr>
        </p:nvSpPr>
        <p:spPr>
          <a:xfrm>
            <a:off x="6553200" y="6356350"/>
            <a:ext cx="2133600" cy="365125"/>
          </a:xfrm>
        </p:spPr>
        <p:txBody>
          <a:bodyPr/>
          <a:lstStyle/>
          <a:p>
            <a:fld id="{F6EB6A12-4C15-4AFD-B2CA-65D801452441}" type="slidenum">
              <a:rPr lang="en-US" smtClean="0"/>
              <a:pPr/>
              <a:t>2</a:t>
            </a:fld>
            <a:endParaRPr lang="en-US" dirty="0"/>
          </a:p>
        </p:txBody>
      </p:sp>
      <p:sp>
        <p:nvSpPr>
          <p:cNvPr id="11" name="TextBox 10"/>
          <p:cNvSpPr txBox="1"/>
          <p:nvPr/>
        </p:nvSpPr>
        <p:spPr>
          <a:xfrm>
            <a:off x="0" y="5128242"/>
            <a:ext cx="9144002" cy="4001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defPPr>
              <a:defRPr lang="en-US"/>
            </a:defPPr>
            <a:lvl1pPr algn="ctr">
              <a:defRPr sz="2000" i="1">
                <a:solidFill>
                  <a:schemeClr val="tx2"/>
                </a:solidFill>
                <a:latin typeface="Arial" panose="020B0604020202020204" pitchFamily="34" charset="0"/>
                <a:cs typeface="Arial" panose="020B0604020202020204" pitchFamily="34" charset="0"/>
              </a:defRPr>
            </a:lvl1pPr>
          </a:lstStyle>
          <a:p>
            <a:r>
              <a:rPr lang="en-US" dirty="0"/>
              <a:t>Significant areas of the cargo hold are covered in clinker dust</a:t>
            </a:r>
          </a:p>
        </p:txBody>
      </p:sp>
    </p:spTree>
    <p:extLst>
      <p:ext uri="{BB962C8B-B14F-4D97-AF65-F5344CB8AC3E}">
        <p14:creationId xmlns:p14="http://schemas.microsoft.com/office/powerpoint/2010/main" val="1116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Clinker Air Compressor System</a:t>
            </a:r>
            <a:endParaRPr lang="en-US" dirty="0"/>
          </a:p>
        </p:txBody>
      </p:sp>
      <p:sp>
        <p:nvSpPr>
          <p:cNvPr id="3" name="Content Placeholder 2"/>
          <p:cNvSpPr>
            <a:spLocks noGrp="1"/>
          </p:cNvSpPr>
          <p:nvPr>
            <p:ph idx="1"/>
          </p:nvPr>
        </p:nvSpPr>
        <p:spPr/>
        <p:txBody>
          <a:bodyPr>
            <a:normAutofit/>
          </a:bodyPr>
          <a:lstStyle/>
          <a:p>
            <a:r>
              <a:rPr lang="en-US" sz="1800" dirty="0" smtClean="0"/>
              <a:t>Air flails in the Clinker Kit are powered by an air compressor system which consists of: </a:t>
            </a:r>
          </a:p>
          <a:p>
            <a:pPr lvl="1"/>
            <a:r>
              <a:rPr lang="en-US" sz="1600" dirty="0" smtClean="0"/>
              <a:t>An air compressor (unless the vessel has one that meets the below standards).</a:t>
            </a:r>
          </a:p>
          <a:p>
            <a:pPr lvl="1"/>
            <a:r>
              <a:rPr lang="en-US" sz="1600" dirty="0" smtClean="0"/>
              <a:t>A wire to connect the air compressor to the ship’s electrical system.</a:t>
            </a:r>
          </a:p>
          <a:p>
            <a:pPr lvl="1"/>
            <a:r>
              <a:rPr lang="en-US" sz="1600" dirty="0" smtClean="0"/>
              <a:t>Hoses to move the air from the air compressor to our air flails.</a:t>
            </a:r>
          </a:p>
          <a:p>
            <a:r>
              <a:rPr lang="en-US" sz="1800" dirty="0" smtClean="0"/>
              <a:t>Most vessels are not fitted with a suitable air compressor for use with our Clinker Kit, one which supplies at least 117 PSI (8 bar) pressure and 94 </a:t>
            </a:r>
            <a:r>
              <a:rPr lang="en-US" sz="1800" dirty="0" err="1" smtClean="0"/>
              <a:t>cfm</a:t>
            </a:r>
            <a:r>
              <a:rPr lang="en-US" sz="1800" dirty="0" smtClean="0"/>
              <a:t> (2.7M3/min) volume.</a:t>
            </a:r>
          </a:p>
          <a:p>
            <a:r>
              <a:rPr lang="en-US" sz="1800" dirty="0" smtClean="0"/>
              <a:t>In most cases usually two such air compressor systems are purchased and loaded onboard at or prior to arrival at the clinker load port. It is more cost efficient, but slower and less reliable, to purchase and use just one, rather than two, air compressors for cement clinker cleaning.</a:t>
            </a:r>
            <a:endParaRPr lang="en-US" dirty="0"/>
          </a:p>
        </p:txBody>
      </p:sp>
      <p:sp>
        <p:nvSpPr>
          <p:cNvPr id="4" name="Slide Number Placeholder 3"/>
          <p:cNvSpPr>
            <a:spLocks noGrp="1"/>
          </p:cNvSpPr>
          <p:nvPr>
            <p:ph type="sldNum" sz="quarter" idx="10"/>
          </p:nvPr>
        </p:nvSpPr>
        <p:spPr/>
        <p:txBody>
          <a:bodyPr/>
          <a:lstStyle/>
          <a:p>
            <a:fld id="{F6EB6A12-4C15-4AFD-B2CA-65D801452441}" type="slidenum">
              <a:rPr lang="en-US" smtClean="0"/>
              <a:pPr/>
              <a:t>20</a:t>
            </a:fld>
            <a:endParaRPr lang="en-US"/>
          </a:p>
        </p:txBody>
      </p:sp>
    </p:spTree>
    <p:extLst>
      <p:ext uri="{BB962C8B-B14F-4D97-AF65-F5344CB8AC3E}">
        <p14:creationId xmlns:p14="http://schemas.microsoft.com/office/powerpoint/2010/main" val="162916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540514"/>
            <a:ext cx="9144002" cy="7078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defPPr>
              <a:defRPr lang="en-US"/>
            </a:defPPr>
            <a:lvl1pPr algn="ctr">
              <a:defRPr sz="2000" i="1">
                <a:solidFill>
                  <a:schemeClr val="tx2"/>
                </a:solidFill>
                <a:latin typeface="Arial" panose="020B0604020202020204" pitchFamily="34" charset="0"/>
                <a:cs typeface="Arial" panose="020B0604020202020204" pitchFamily="34" charset="0"/>
              </a:defRPr>
            </a:lvl1pPr>
          </a:lstStyle>
          <a:p>
            <a:r>
              <a:rPr lang="en-US" dirty="0"/>
              <a:t>Promptly removing clinker dust with our air flail system will</a:t>
            </a:r>
            <a:br>
              <a:rPr lang="en-US" dirty="0"/>
            </a:br>
            <a:r>
              <a:rPr lang="en-US" dirty="0"/>
              <a:t>help you avoid  these </a:t>
            </a:r>
            <a:r>
              <a:rPr lang="en-US" dirty="0" smtClean="0"/>
              <a:t>very </a:t>
            </a:r>
            <a:r>
              <a:rPr lang="en-US" dirty="0"/>
              <a:t>high </a:t>
            </a:r>
            <a:r>
              <a:rPr lang="en-US" dirty="0" smtClean="0"/>
              <a:t>cleaning costs. </a:t>
            </a:r>
            <a:endParaRPr lang="en-US" dirty="0"/>
          </a:p>
        </p:txBody>
      </p:sp>
      <p:sp>
        <p:nvSpPr>
          <p:cNvPr id="2" name="Title 1"/>
          <p:cNvSpPr>
            <a:spLocks noGrp="1"/>
          </p:cNvSpPr>
          <p:nvPr>
            <p:ph type="title"/>
          </p:nvPr>
        </p:nvSpPr>
        <p:spPr/>
        <p:txBody>
          <a:bodyPr>
            <a:normAutofit/>
          </a:bodyPr>
          <a:lstStyle/>
          <a:p>
            <a:r>
              <a:rPr lang="en-US" dirty="0" smtClean="0"/>
              <a:t>Additional Cleaning Costs We Help You Avoid</a:t>
            </a:r>
            <a:endParaRPr lang="en-US" dirty="0"/>
          </a:p>
        </p:txBody>
      </p:sp>
      <p:sp>
        <p:nvSpPr>
          <p:cNvPr id="3" name="Content Placeholder 2"/>
          <p:cNvSpPr>
            <a:spLocks noGrp="1"/>
          </p:cNvSpPr>
          <p:nvPr>
            <p:ph idx="1"/>
          </p:nvPr>
        </p:nvSpPr>
        <p:spPr>
          <a:xfrm>
            <a:off x="457200" y="1600201"/>
            <a:ext cx="8229600" cy="3940313"/>
          </a:xfrm>
        </p:spPr>
        <p:txBody>
          <a:bodyPr>
            <a:normAutofit fontScale="92500" lnSpcReduction="20000"/>
          </a:bodyPr>
          <a:lstStyle/>
          <a:p>
            <a:pPr marL="9525" indent="0">
              <a:buNone/>
            </a:pPr>
            <a:r>
              <a:rPr lang="en-US" b="1" dirty="0" smtClean="0"/>
              <a:t>The actual cost of NOT promptly removing clinker dust can be</a:t>
            </a:r>
            <a:br>
              <a:rPr lang="en-US" b="1" dirty="0" smtClean="0"/>
            </a:br>
            <a:r>
              <a:rPr lang="en-US" b="1" dirty="0" smtClean="0"/>
              <a:t>large and significant</a:t>
            </a:r>
            <a:r>
              <a:rPr lang="en-US" b="1" dirty="0"/>
              <a:t> </a:t>
            </a:r>
            <a:r>
              <a:rPr lang="en-US" b="1" dirty="0" smtClean="0"/>
              <a:t>— our system helps you avoid this cost.</a:t>
            </a:r>
          </a:p>
          <a:p>
            <a:pPr>
              <a:lnSpc>
                <a:spcPct val="110000"/>
              </a:lnSpc>
              <a:spcBef>
                <a:spcPts val="600"/>
              </a:spcBef>
            </a:pPr>
            <a:r>
              <a:rPr lang="en-US" sz="1500" b="1" dirty="0" smtClean="0"/>
              <a:t>Off-hire losses: </a:t>
            </a:r>
            <a:r>
              <a:rPr lang="en-US" sz="1500" dirty="0" smtClean="0"/>
              <a:t>3-5 days perhaps at $10,000.00 USD per day.</a:t>
            </a:r>
          </a:p>
          <a:p>
            <a:pPr>
              <a:lnSpc>
                <a:spcPct val="110000"/>
              </a:lnSpc>
              <a:spcBef>
                <a:spcPts val="600"/>
              </a:spcBef>
            </a:pPr>
            <a:r>
              <a:rPr lang="en-US" sz="1500" b="1" dirty="0" smtClean="0"/>
              <a:t>Outside contractor cost hold cleaning</a:t>
            </a:r>
            <a:r>
              <a:rPr lang="en-US" sz="1500" dirty="0" smtClean="0"/>
              <a:t>: </a:t>
            </a:r>
            <a:r>
              <a:rPr lang="en-US" sz="1500" dirty="0"/>
              <a:t>U</a:t>
            </a:r>
            <a:r>
              <a:rPr lang="en-US" sz="1500" dirty="0" smtClean="0"/>
              <a:t>p to $12,000.00 USD per hold.</a:t>
            </a:r>
          </a:p>
          <a:p>
            <a:pPr>
              <a:lnSpc>
                <a:spcPct val="110000"/>
              </a:lnSpc>
              <a:spcBef>
                <a:spcPts val="600"/>
              </a:spcBef>
            </a:pPr>
            <a:r>
              <a:rPr lang="en-US" sz="1500" b="1" dirty="0" smtClean="0"/>
              <a:t>Floating barge </a:t>
            </a:r>
            <a:r>
              <a:rPr lang="en-US" sz="1500" dirty="0" smtClean="0"/>
              <a:t>for </a:t>
            </a:r>
            <a:r>
              <a:rPr lang="en-US" sz="1500" dirty="0" err="1" smtClean="0"/>
              <a:t>manlifts</a:t>
            </a:r>
            <a:r>
              <a:rPr lang="en-US" sz="1500" dirty="0" smtClean="0"/>
              <a:t>, if vessel has no gear: $25,000.00 USD per day.</a:t>
            </a:r>
          </a:p>
          <a:p>
            <a:pPr>
              <a:lnSpc>
                <a:spcPct val="110000"/>
              </a:lnSpc>
              <a:spcBef>
                <a:spcPts val="600"/>
              </a:spcBef>
            </a:pPr>
            <a:r>
              <a:rPr lang="en-US" sz="1500" b="1" dirty="0" err="1" smtClean="0"/>
              <a:t>Manlifts</a:t>
            </a:r>
            <a:r>
              <a:rPr lang="en-US" sz="1500" b="1" dirty="0" smtClean="0"/>
              <a:t>: </a:t>
            </a:r>
            <a:r>
              <a:rPr lang="en-US" sz="1500" dirty="0" smtClean="0"/>
              <a:t>$1,200.00 per week plus diesel.</a:t>
            </a:r>
          </a:p>
          <a:p>
            <a:pPr>
              <a:lnSpc>
                <a:spcPct val="110000"/>
              </a:lnSpc>
              <a:spcBef>
                <a:spcPts val="600"/>
              </a:spcBef>
            </a:pPr>
            <a:r>
              <a:rPr lang="en-US" sz="1500" b="1" dirty="0" smtClean="0"/>
              <a:t>Water Blaster Rental: </a:t>
            </a:r>
            <a:r>
              <a:rPr lang="en-US" sz="1500" dirty="0" smtClean="0"/>
              <a:t>If small, a few hundred dollars per machine per day. </a:t>
            </a:r>
          </a:p>
          <a:p>
            <a:pPr>
              <a:lnSpc>
                <a:spcPct val="110000"/>
              </a:lnSpc>
              <a:spcBef>
                <a:spcPts val="600"/>
              </a:spcBef>
            </a:pPr>
            <a:r>
              <a:rPr lang="en-US" sz="1500" b="1" dirty="0" smtClean="0"/>
              <a:t>Water Taxi for Outside Contractors: </a:t>
            </a:r>
            <a:r>
              <a:rPr lang="en-US" sz="1500" dirty="0" smtClean="0"/>
              <a:t>Varies by location; sometimes $2,500 per day.</a:t>
            </a:r>
          </a:p>
          <a:p>
            <a:pPr>
              <a:lnSpc>
                <a:spcPct val="110000"/>
              </a:lnSpc>
              <a:spcBef>
                <a:spcPts val="600"/>
              </a:spcBef>
            </a:pPr>
            <a:r>
              <a:rPr lang="en-US" sz="1500" b="1" dirty="0" smtClean="0"/>
              <a:t>Chemical Applicator kit and protective gear: </a:t>
            </a:r>
            <a:r>
              <a:rPr lang="en-US" sz="1500" dirty="0" smtClean="0"/>
              <a:t>$4-5,000.00 USD.</a:t>
            </a:r>
          </a:p>
          <a:p>
            <a:pPr>
              <a:lnSpc>
                <a:spcPct val="110000"/>
              </a:lnSpc>
              <a:spcBef>
                <a:spcPts val="600"/>
              </a:spcBef>
            </a:pPr>
            <a:r>
              <a:rPr lang="en-US" sz="1500" b="1" dirty="0" smtClean="0"/>
              <a:t>Chemicals/Acid: </a:t>
            </a:r>
            <a:r>
              <a:rPr lang="en-US" sz="1500" dirty="0" smtClean="0"/>
              <a:t>$1,000.00 USD per hold.</a:t>
            </a:r>
          </a:p>
          <a:p>
            <a:pPr>
              <a:lnSpc>
                <a:spcPct val="110000"/>
              </a:lnSpc>
              <a:spcBef>
                <a:spcPts val="600"/>
              </a:spcBef>
            </a:pPr>
            <a:r>
              <a:rPr lang="en-US" sz="1500" b="1" dirty="0" smtClean="0"/>
              <a:t>Crew Bonus: </a:t>
            </a:r>
            <a:r>
              <a:rPr lang="en-US" sz="1500" dirty="0" smtClean="0"/>
              <a:t>varies, but often $500.00 USD per hold.</a:t>
            </a:r>
          </a:p>
          <a:p>
            <a:pPr>
              <a:lnSpc>
                <a:spcPct val="110000"/>
              </a:lnSpc>
              <a:spcBef>
                <a:spcPts val="600"/>
              </a:spcBef>
            </a:pPr>
            <a:r>
              <a:rPr lang="en-US" sz="1500" b="1" dirty="0" smtClean="0"/>
              <a:t>Chemical waste water disposal</a:t>
            </a:r>
            <a:r>
              <a:rPr lang="en-US" sz="1500" dirty="0" smtClean="0"/>
              <a:t>: varies from zero, if dumped at sea, to $60,000.00 USD (West Coast North America</a:t>
            </a:r>
            <a:r>
              <a:rPr lang="en-US" sz="1500" dirty="0" smtClean="0"/>
              <a:t>).</a:t>
            </a:r>
          </a:p>
          <a:p>
            <a:pPr>
              <a:lnSpc>
                <a:spcPct val="110000"/>
              </a:lnSpc>
              <a:spcBef>
                <a:spcPts val="600"/>
              </a:spcBef>
            </a:pPr>
            <a:r>
              <a:rPr lang="en-US" sz="1500" dirty="0" smtClean="0"/>
              <a:t>Note: Prices will vary over time and location.</a:t>
            </a:r>
            <a:endParaRPr lang="en-US" sz="1500" dirty="0" smtClean="0"/>
          </a:p>
        </p:txBody>
      </p:sp>
      <p:sp>
        <p:nvSpPr>
          <p:cNvPr id="9" name="Slide Number Placeholder 8"/>
          <p:cNvSpPr>
            <a:spLocks noGrp="1"/>
          </p:cNvSpPr>
          <p:nvPr>
            <p:ph type="sldNum" sz="quarter" idx="10"/>
          </p:nvPr>
        </p:nvSpPr>
        <p:spPr/>
        <p:txBody>
          <a:bodyPr/>
          <a:lstStyle/>
          <a:p>
            <a:fld id="{F6EB6A12-4C15-4AFD-B2CA-65D801452441}" type="slidenum">
              <a:rPr lang="en-US" smtClean="0"/>
              <a:pPr/>
              <a:t>21</a:t>
            </a:fld>
            <a:endParaRPr lang="en-US"/>
          </a:p>
        </p:txBody>
      </p:sp>
    </p:spTree>
    <p:extLst>
      <p:ext uri="{BB962C8B-B14F-4D97-AF65-F5344CB8AC3E}">
        <p14:creationId xmlns:p14="http://schemas.microsoft.com/office/powerpoint/2010/main" val="302107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WE OFFER YOU A NEW CLEANING OPTION: WHEN DO YOU WANT TO CLEAN YOUR CEMENT CLINKER HOLDS?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single most important question an operators asks in deciding how or who cleans holds after Cement Clinker is: </a:t>
            </a:r>
            <a:r>
              <a:rPr lang="en-US" b="1" dirty="0" smtClean="0"/>
              <a:t>“What is the lowest cost cleaning option?”</a:t>
            </a:r>
            <a:r>
              <a:rPr lang="en-US" dirty="0" smtClean="0"/>
              <a:t>  </a:t>
            </a:r>
          </a:p>
          <a:p>
            <a:r>
              <a:rPr lang="en-US" dirty="0" smtClean="0"/>
              <a:t>What we offer is a new cleaning option</a:t>
            </a:r>
            <a:r>
              <a:rPr lang="en-US" b="1" dirty="0" smtClean="0"/>
              <a:t>: </a:t>
            </a:r>
            <a:r>
              <a:rPr lang="en-US" dirty="0" smtClean="0"/>
              <a:t>The option of cleaning soon after loading.  </a:t>
            </a:r>
            <a:r>
              <a:rPr lang="en-US" b="1" dirty="0" smtClean="0"/>
              <a:t>WHEN DO YOU WANT TO CLEAN YOUR CEMENT CLINKER HOLDS?</a:t>
            </a:r>
            <a:r>
              <a:rPr lang="en-US" dirty="0"/>
              <a:t> </a:t>
            </a:r>
            <a:r>
              <a:rPr lang="en-US" dirty="0" smtClean="0"/>
              <a:t>rather than how or who cleans them. It’s an important option because it offers you the option to save money.</a:t>
            </a:r>
          </a:p>
          <a:p>
            <a:r>
              <a:rPr lang="en-US" dirty="0" smtClean="0"/>
              <a:t>You can think about it this way: If you attend a cement clinker discharge and the dust sticks to your car, as it has to ours, what would you do? Would you clean it off right away or wait a month or more? It’s the same with your holds. “Do you really want to wait a month or more to remove the cement clinker from your holds?” Now that you have a way to remove it quickly, “</a:t>
            </a:r>
            <a:r>
              <a:rPr lang="en-US" b="1" dirty="0" smtClean="0"/>
              <a:t>WHEN </a:t>
            </a:r>
            <a:r>
              <a:rPr lang="en-US" b="1" dirty="0"/>
              <a:t>DO YOU WANT TO CLEAN YOUR CEMENT CLINKER HOLDS</a:t>
            </a:r>
            <a:r>
              <a:rPr lang="en-US" b="1" dirty="0" smtClean="0"/>
              <a:t>?</a:t>
            </a:r>
            <a:r>
              <a:rPr lang="en-US" dirty="0" smtClean="0"/>
              <a:t>”</a:t>
            </a:r>
          </a:p>
          <a:p>
            <a:r>
              <a:rPr lang="en-US" dirty="0" smtClean="0"/>
              <a:t>Our system, the cement clinker cleaning kit, is not very expensive. We do not know how much yours costs, but we do know one thing for sure: </a:t>
            </a:r>
            <a:r>
              <a:rPr lang="en-US" b="1" dirty="0" smtClean="0"/>
              <a:t>Any cleaning system that does not remove the cement clinker dust soon after loading,  before it has time to fuse to about 2/3 of the upper areas of your cargo holds, is more expensive than ours</a:t>
            </a:r>
            <a:r>
              <a:rPr lang="en-US" dirty="0" smtClean="0"/>
              <a:t>. Cleaning is really about only one thing: MONEY. If you use this system then you, like our other clients, will save money! </a:t>
            </a:r>
            <a:endParaRPr lang="en-US" dirty="0"/>
          </a:p>
          <a:p>
            <a:endParaRPr lang="en-US" dirty="0"/>
          </a:p>
          <a:p>
            <a:pPr marL="9525" indent="0">
              <a:buNone/>
            </a:pPr>
            <a:endParaRPr lang="en-US" dirty="0" smtClean="0"/>
          </a:p>
        </p:txBody>
      </p:sp>
      <p:sp>
        <p:nvSpPr>
          <p:cNvPr id="4" name="Slide Number Placeholder 3"/>
          <p:cNvSpPr>
            <a:spLocks noGrp="1"/>
          </p:cNvSpPr>
          <p:nvPr>
            <p:ph type="sldNum" sz="quarter" idx="10"/>
          </p:nvPr>
        </p:nvSpPr>
        <p:spPr/>
        <p:txBody>
          <a:bodyPr/>
          <a:lstStyle/>
          <a:p>
            <a:fld id="{F6EB6A12-4C15-4AFD-B2CA-65D801452441}" type="slidenum">
              <a:rPr lang="en-US" smtClean="0"/>
              <a:pPr/>
              <a:t>22</a:t>
            </a:fld>
            <a:endParaRPr lang="en-US"/>
          </a:p>
        </p:txBody>
      </p:sp>
    </p:spTree>
    <p:extLst>
      <p:ext uri="{BB962C8B-B14F-4D97-AF65-F5344CB8AC3E}">
        <p14:creationId xmlns:p14="http://schemas.microsoft.com/office/powerpoint/2010/main" val="420617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Hold Cleaning Technologies LLC -Patents</a:t>
            </a:r>
            <a:endParaRPr lang="en-US" dirty="0"/>
          </a:p>
        </p:txBody>
      </p:sp>
      <p:sp>
        <p:nvSpPr>
          <p:cNvPr id="3" name="Slide Number Placeholder 2"/>
          <p:cNvSpPr>
            <a:spLocks noGrp="1"/>
          </p:cNvSpPr>
          <p:nvPr>
            <p:ph type="sldNum" sz="quarter" idx="10"/>
          </p:nvPr>
        </p:nvSpPr>
        <p:spPr/>
        <p:txBody>
          <a:bodyPr/>
          <a:lstStyle/>
          <a:p>
            <a:fld id="{F6EB6A12-4C15-4AFD-B2CA-65D801452441}" type="slidenum">
              <a:rPr lang="en-US" smtClean="0"/>
              <a:pPr/>
              <a:t>23</a:t>
            </a:fld>
            <a:endParaRPr lang="en-US"/>
          </a:p>
        </p:txBody>
      </p:sp>
      <p:sp>
        <p:nvSpPr>
          <p:cNvPr id="7" name="TextBox 6"/>
          <p:cNvSpPr txBox="1"/>
          <p:nvPr/>
        </p:nvSpPr>
        <p:spPr>
          <a:xfrm>
            <a:off x="0" y="5410200"/>
            <a:ext cx="9144000" cy="4001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lgn="ctr">
              <a:defRPr sz="2000" i="1">
                <a:solidFill>
                  <a:schemeClr val="tx2"/>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Cleaning system is </a:t>
            </a:r>
            <a:r>
              <a:rPr lang="en-US" dirty="0" smtClean="0"/>
              <a:t>patented.</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377790388"/>
              </p:ext>
            </p:extLst>
          </p:nvPr>
        </p:nvGraphicFramePr>
        <p:xfrm>
          <a:off x="457200" y="1600200"/>
          <a:ext cx="8229600" cy="3505199"/>
        </p:xfrm>
        <a:graphic>
          <a:graphicData uri="http://schemas.openxmlformats.org/drawingml/2006/table">
            <a:tbl>
              <a:tblPr bandRow="1">
                <a:tableStyleId>{3B4B98B0-60AC-42C2-AFA5-B58CD77FA1E5}</a:tableStyleId>
              </a:tblPr>
              <a:tblGrid>
                <a:gridCol w="1828800"/>
                <a:gridCol w="3276600"/>
                <a:gridCol w="3124200"/>
              </a:tblGrid>
              <a:tr h="688218">
                <a:tc>
                  <a:txBody>
                    <a:bodyPr/>
                    <a:lstStyle/>
                    <a:p>
                      <a:r>
                        <a:rPr lang="en-US" sz="2000" b="1" dirty="0" smtClean="0">
                          <a:solidFill>
                            <a:schemeClr val="tx1"/>
                          </a:solidFill>
                        </a:rPr>
                        <a:t>USA</a:t>
                      </a:r>
                      <a:endParaRPr lang="en-US" sz="2000" b="1" dirty="0">
                        <a:solidFill>
                          <a:schemeClr val="tx1"/>
                        </a:solidFill>
                      </a:endParaRPr>
                    </a:p>
                  </a:txBody>
                  <a:tcPr anchor="ctr"/>
                </a:tc>
                <a:tc>
                  <a:txBody>
                    <a:bodyPr/>
                    <a:lstStyle/>
                    <a:p>
                      <a:pPr algn="ctr"/>
                      <a:r>
                        <a:rPr lang="en-US" sz="2000" dirty="0" smtClean="0">
                          <a:solidFill>
                            <a:schemeClr val="tx1"/>
                          </a:solidFill>
                        </a:rPr>
                        <a:t>7,279,051</a:t>
                      </a:r>
                      <a:endParaRPr lang="en-US" sz="2000" dirty="0">
                        <a:solidFill>
                          <a:schemeClr val="tx1"/>
                        </a:solidFill>
                      </a:endParaRPr>
                    </a:p>
                  </a:txBody>
                  <a:tcPr anchor="ctr"/>
                </a:tc>
                <a:tc>
                  <a:txBody>
                    <a:bodyPr/>
                    <a:lstStyle/>
                    <a:p>
                      <a:pPr algn="l"/>
                      <a:r>
                        <a:rPr lang="en-US" sz="2000" dirty="0" smtClean="0">
                          <a:solidFill>
                            <a:schemeClr val="tx1"/>
                          </a:solidFill>
                        </a:rPr>
                        <a:t>Oct 9, 2007</a:t>
                      </a:r>
                      <a:endParaRPr lang="en-US" sz="2000" dirty="0">
                        <a:solidFill>
                          <a:schemeClr val="tx1"/>
                        </a:solidFill>
                      </a:endParaRPr>
                    </a:p>
                  </a:txBody>
                  <a:tcPr anchor="ctr"/>
                </a:tc>
              </a:tr>
              <a:tr h="688218">
                <a:tc>
                  <a:txBody>
                    <a:bodyPr/>
                    <a:lstStyle/>
                    <a:p>
                      <a:r>
                        <a:rPr lang="en-US" sz="2000" b="1" dirty="0" smtClean="0">
                          <a:solidFill>
                            <a:schemeClr val="tx1"/>
                          </a:solidFill>
                        </a:rPr>
                        <a:t>USA</a:t>
                      </a:r>
                      <a:endParaRPr lang="en-US" sz="2000" b="1" dirty="0">
                        <a:solidFill>
                          <a:schemeClr val="tx1"/>
                        </a:solidFill>
                      </a:endParaRPr>
                    </a:p>
                  </a:txBody>
                  <a:tcPr anchor="ctr"/>
                </a:tc>
                <a:tc>
                  <a:txBody>
                    <a:bodyPr/>
                    <a:lstStyle/>
                    <a:p>
                      <a:pPr algn="ctr"/>
                      <a:r>
                        <a:rPr lang="en-US" sz="2000" dirty="0" smtClean="0">
                          <a:solidFill>
                            <a:schemeClr val="tx1"/>
                          </a:solidFill>
                        </a:rPr>
                        <a:t>8,025,070</a:t>
                      </a:r>
                      <a:endParaRPr lang="en-US" sz="2000" dirty="0">
                        <a:solidFill>
                          <a:schemeClr val="tx1"/>
                        </a:solidFill>
                      </a:endParaRPr>
                    </a:p>
                  </a:txBody>
                  <a:tcPr anchor="ctr"/>
                </a:tc>
                <a:tc>
                  <a:txBody>
                    <a:bodyPr/>
                    <a:lstStyle/>
                    <a:p>
                      <a:pPr algn="l"/>
                      <a:r>
                        <a:rPr lang="en-US" sz="2000" dirty="0" smtClean="0">
                          <a:solidFill>
                            <a:schemeClr val="tx1"/>
                          </a:solidFill>
                        </a:rPr>
                        <a:t>Sep 27, 2011</a:t>
                      </a:r>
                    </a:p>
                  </a:txBody>
                  <a:tcPr anchor="ctr"/>
                </a:tc>
              </a:tr>
              <a:tr h="688218">
                <a:tc>
                  <a:txBody>
                    <a:bodyPr/>
                    <a:lstStyle/>
                    <a:p>
                      <a:r>
                        <a:rPr lang="en-US" sz="2000" b="1" dirty="0" smtClean="0">
                          <a:solidFill>
                            <a:schemeClr val="tx1"/>
                          </a:solidFill>
                        </a:rPr>
                        <a:t>USA</a:t>
                      </a:r>
                      <a:endParaRPr lang="en-US" sz="2000" b="1" dirty="0">
                        <a:solidFill>
                          <a:schemeClr val="tx1"/>
                        </a:solidFill>
                      </a:endParaRPr>
                    </a:p>
                  </a:txBody>
                  <a:tcPr anchor="ctr"/>
                </a:tc>
                <a:tc>
                  <a:txBody>
                    <a:bodyPr/>
                    <a:lstStyle/>
                    <a:p>
                      <a:pPr algn="ctr"/>
                      <a:r>
                        <a:rPr lang="en-US" sz="2000" dirty="0" smtClean="0">
                          <a:solidFill>
                            <a:schemeClr val="tx1"/>
                          </a:solidFill>
                        </a:rPr>
                        <a:t>7,716,774 B2 </a:t>
                      </a:r>
                      <a:endParaRPr lang="en-US" sz="2000" dirty="0">
                        <a:solidFill>
                          <a:schemeClr val="tx1"/>
                        </a:solidFill>
                      </a:endParaRPr>
                    </a:p>
                  </a:txBody>
                  <a:tcPr anchor="ctr"/>
                </a:tc>
                <a:tc>
                  <a:txBody>
                    <a:bodyPr/>
                    <a:lstStyle/>
                    <a:p>
                      <a:pPr algn="l"/>
                      <a:r>
                        <a:rPr lang="en-US" sz="2000" dirty="0" smtClean="0">
                          <a:solidFill>
                            <a:schemeClr val="tx1"/>
                          </a:solidFill>
                        </a:rPr>
                        <a:t>May 18, 2010</a:t>
                      </a:r>
                    </a:p>
                  </a:txBody>
                  <a:tcPr anchor="ctr"/>
                </a:tc>
              </a:tr>
              <a:tr h="752327">
                <a:tc>
                  <a:txBody>
                    <a:bodyPr/>
                    <a:lstStyle/>
                    <a:p>
                      <a:r>
                        <a:rPr lang="en-US" sz="2000" b="1" dirty="0" smtClean="0">
                          <a:solidFill>
                            <a:schemeClr val="tx1"/>
                          </a:solidFill>
                        </a:rPr>
                        <a:t>Singapore</a:t>
                      </a:r>
                      <a:endParaRPr lang="en-US" sz="2000" b="1" dirty="0">
                        <a:solidFill>
                          <a:schemeClr val="tx1"/>
                        </a:solidFill>
                      </a:endParaRPr>
                    </a:p>
                  </a:txBody>
                  <a:tcPr anchor="ctr"/>
                </a:tc>
                <a:tc>
                  <a:txBody>
                    <a:bodyPr/>
                    <a:lstStyle/>
                    <a:p>
                      <a:pPr algn="ctr"/>
                      <a:r>
                        <a:rPr lang="en-US" sz="2000" dirty="0" smtClean="0">
                          <a:solidFill>
                            <a:schemeClr val="tx1"/>
                          </a:solidFill>
                        </a:rPr>
                        <a:t>140,425</a:t>
                      </a:r>
                      <a:br>
                        <a:rPr lang="en-US" sz="2000" dirty="0" smtClean="0">
                          <a:solidFill>
                            <a:schemeClr val="tx1"/>
                          </a:solidFill>
                        </a:rPr>
                      </a:br>
                      <a:r>
                        <a:rPr lang="en-US" sz="2000" dirty="0" smtClean="0">
                          <a:solidFill>
                            <a:schemeClr val="tx1"/>
                          </a:solidFill>
                        </a:rPr>
                        <a:t>(WO 2007/027298)</a:t>
                      </a:r>
                      <a:endParaRPr lang="en-US" sz="2000" dirty="0">
                        <a:solidFill>
                          <a:schemeClr val="tx1"/>
                        </a:solidFill>
                      </a:endParaRPr>
                    </a:p>
                  </a:txBody>
                  <a:tcPr anchor="ctr"/>
                </a:tc>
                <a:tc>
                  <a:txBody>
                    <a:bodyPr/>
                    <a:lstStyle/>
                    <a:p>
                      <a:pPr algn="l"/>
                      <a:r>
                        <a:rPr lang="en-US" sz="2000" dirty="0" smtClean="0">
                          <a:solidFill>
                            <a:schemeClr val="tx1"/>
                          </a:solidFill>
                        </a:rPr>
                        <a:t>March 31, 2009</a:t>
                      </a:r>
                    </a:p>
                  </a:txBody>
                  <a:tcPr anchor="ctr"/>
                </a:tc>
              </a:tr>
              <a:tr h="688218">
                <a:tc>
                  <a:txBody>
                    <a:bodyPr/>
                    <a:lstStyle/>
                    <a:p>
                      <a:r>
                        <a:rPr lang="en-US" sz="2000" b="1" dirty="0" smtClean="0">
                          <a:solidFill>
                            <a:schemeClr val="tx1"/>
                          </a:solidFill>
                        </a:rPr>
                        <a:t>Canada</a:t>
                      </a:r>
                      <a:endParaRPr lang="en-US" sz="2000" b="1" dirty="0">
                        <a:solidFill>
                          <a:schemeClr val="tx1"/>
                        </a:solidFill>
                      </a:endParaRPr>
                    </a:p>
                  </a:txBody>
                  <a:tcPr anchor="ctr"/>
                </a:tc>
                <a:tc>
                  <a:txBody>
                    <a:bodyPr/>
                    <a:lstStyle/>
                    <a:p>
                      <a:pPr algn="ctr"/>
                      <a:r>
                        <a:rPr lang="en-US" sz="2000" dirty="0" smtClean="0">
                          <a:solidFill>
                            <a:schemeClr val="tx1"/>
                          </a:solidFill>
                        </a:rPr>
                        <a:t>2,620,692</a:t>
                      </a:r>
                      <a:endParaRPr lang="en-US" sz="2000" dirty="0">
                        <a:solidFill>
                          <a:schemeClr val="tx1"/>
                        </a:solidFill>
                      </a:endParaRPr>
                    </a:p>
                  </a:txBody>
                  <a:tcPr anchor="ctr"/>
                </a:tc>
                <a:tc>
                  <a:txBody>
                    <a:bodyPr/>
                    <a:lstStyle/>
                    <a:p>
                      <a:pPr algn="l"/>
                      <a:r>
                        <a:rPr lang="en-US" sz="2000" dirty="0" smtClean="0">
                          <a:solidFill>
                            <a:schemeClr val="tx1"/>
                          </a:solidFill>
                        </a:rPr>
                        <a:t>Dec 7, 2010</a:t>
                      </a:r>
                    </a:p>
                  </a:txBody>
                  <a:tcPr anchor="ctr"/>
                </a:tc>
              </a:tr>
            </a:tbl>
          </a:graphicData>
        </a:graphic>
      </p:graphicFrame>
    </p:spTree>
    <p:extLst>
      <p:ext uri="{BB962C8B-B14F-4D97-AF65-F5344CB8AC3E}">
        <p14:creationId xmlns:p14="http://schemas.microsoft.com/office/powerpoint/2010/main" val="68127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Please Note: This is a Clinker Cleaning Kit presentation ONLY.</a:t>
            </a:r>
            <a:endParaRPr lang="en-US" dirty="0"/>
          </a:p>
        </p:txBody>
      </p:sp>
      <p:sp>
        <p:nvSpPr>
          <p:cNvPr id="3" name="Content Placeholder 2"/>
          <p:cNvSpPr>
            <a:spLocks noGrp="1"/>
          </p:cNvSpPr>
          <p:nvPr>
            <p:ph idx="1"/>
          </p:nvPr>
        </p:nvSpPr>
        <p:spPr/>
        <p:txBody>
          <a:bodyPr>
            <a:normAutofit/>
          </a:bodyPr>
          <a:lstStyle/>
          <a:p>
            <a:r>
              <a:rPr lang="en-US" dirty="0" smtClean="0"/>
              <a:t>We supply different types of kits to remove different types of cargo. This presentation does not apply to all of our kits. It only applies to our cement clinker kits intended for the removal of </a:t>
            </a:r>
            <a:r>
              <a:rPr lang="en-US" b="1" dirty="0" smtClean="0"/>
              <a:t>cement clinker </a:t>
            </a:r>
            <a:r>
              <a:rPr lang="en-US" dirty="0" smtClean="0"/>
              <a:t>dust residues while at or underway from load port and at discharge port.</a:t>
            </a:r>
          </a:p>
          <a:p>
            <a:r>
              <a:rPr lang="en-US" dirty="0" smtClean="0"/>
              <a:t>We also supply kits for the removal of:</a:t>
            </a:r>
          </a:p>
          <a:p>
            <a:pPr lvl="1"/>
            <a:r>
              <a:rPr lang="en-US" b="1" dirty="0" smtClean="0"/>
              <a:t>Portland Cement </a:t>
            </a:r>
            <a:r>
              <a:rPr lang="en-US" dirty="0" smtClean="0"/>
              <a:t>after discharge at marine terminal, at local anchorage, or while underway to next load port. </a:t>
            </a:r>
          </a:p>
          <a:p>
            <a:pPr lvl="1"/>
            <a:r>
              <a:rPr lang="en-US" b="1" dirty="0" smtClean="0"/>
              <a:t>DRI-C</a:t>
            </a:r>
            <a:r>
              <a:rPr lang="en-US" dirty="0" smtClean="0"/>
              <a:t> after loading while underway to and at discharge port</a:t>
            </a:r>
          </a:p>
          <a:p>
            <a:pPr lvl="1"/>
            <a:r>
              <a:rPr lang="en-US" b="1" dirty="0" smtClean="0"/>
              <a:t>Slag; Fly Ash</a:t>
            </a:r>
          </a:p>
          <a:p>
            <a:pPr lvl="1"/>
            <a:r>
              <a:rPr lang="en-US" b="1" dirty="0" smtClean="0"/>
              <a:t>Rail Cars</a:t>
            </a:r>
          </a:p>
          <a:p>
            <a:pPr lvl="1"/>
            <a:r>
              <a:rPr lang="en-US" b="1" dirty="0" smtClean="0"/>
              <a:t>Cement Terminal Cleaning</a:t>
            </a:r>
            <a:endParaRPr lang="en-US" b="1" dirty="0" smtClean="0"/>
          </a:p>
          <a:p>
            <a:pPr marL="9525" indent="0">
              <a:buNone/>
            </a:pPr>
            <a:endParaRPr lang="en-US" dirty="0"/>
          </a:p>
        </p:txBody>
      </p:sp>
      <p:sp>
        <p:nvSpPr>
          <p:cNvPr id="4" name="Slide Number Placeholder 3"/>
          <p:cNvSpPr>
            <a:spLocks noGrp="1"/>
          </p:cNvSpPr>
          <p:nvPr>
            <p:ph type="sldNum" sz="quarter" idx="10"/>
          </p:nvPr>
        </p:nvSpPr>
        <p:spPr/>
        <p:txBody>
          <a:bodyPr/>
          <a:lstStyle/>
          <a:p>
            <a:fld id="{F6EB6A12-4C15-4AFD-B2CA-65D801452441}" type="slidenum">
              <a:rPr lang="en-US" smtClean="0"/>
              <a:pPr/>
              <a:t>24</a:t>
            </a:fld>
            <a:endParaRPr lang="en-US" dirty="0"/>
          </a:p>
        </p:txBody>
      </p:sp>
    </p:spTree>
    <p:extLst>
      <p:ext uri="{BB962C8B-B14F-4D97-AF65-F5344CB8AC3E}">
        <p14:creationId xmlns:p14="http://schemas.microsoft.com/office/powerpoint/2010/main" val="31192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pPr marL="9525" indent="0">
              <a:buNone/>
            </a:pPr>
            <a:endParaRPr lang="en-US" dirty="0" smtClean="0"/>
          </a:p>
          <a:p>
            <a:pPr marL="9525" indent="0">
              <a:buNone/>
            </a:pPr>
            <a:endParaRPr lang="en-US" dirty="0" smtClean="0"/>
          </a:p>
          <a:p>
            <a:pPr marL="9525" indent="0">
              <a:buNone/>
            </a:pPr>
            <a:endParaRPr lang="en-US" dirty="0"/>
          </a:p>
          <a:p>
            <a:pPr marL="9525" indent="0">
              <a:buNone/>
            </a:pPr>
            <a:endParaRPr lang="en-US" dirty="0"/>
          </a:p>
          <a:p>
            <a:pPr marL="9525" indent="0" algn="ctr">
              <a:buNone/>
            </a:pPr>
            <a:r>
              <a:rPr lang="en-US" dirty="0" smtClean="0"/>
              <a:t>Visit us online to learn more</a:t>
            </a:r>
            <a:endParaRPr lang="en-US" dirty="0"/>
          </a:p>
          <a:p>
            <a:pPr marL="9525" indent="0" algn="ctr">
              <a:buNone/>
            </a:pPr>
            <a:r>
              <a:rPr lang="en-US" b="1" dirty="0" smtClean="0"/>
              <a:t>www.holdcleaningtechnologiesllc.com</a:t>
            </a:r>
            <a:endParaRPr lang="en-US" b="1" dirty="0" smtClean="0"/>
          </a:p>
        </p:txBody>
      </p:sp>
      <p:sp>
        <p:nvSpPr>
          <p:cNvPr id="4" name="Slide Number Placeholder 3"/>
          <p:cNvSpPr>
            <a:spLocks noGrp="1"/>
          </p:cNvSpPr>
          <p:nvPr>
            <p:ph type="sldNum" sz="quarter" idx="10"/>
          </p:nvPr>
        </p:nvSpPr>
        <p:spPr/>
        <p:txBody>
          <a:bodyPr/>
          <a:lstStyle/>
          <a:p>
            <a:fld id="{F6EB6A12-4C15-4AFD-B2CA-65D801452441}" type="slidenum">
              <a:rPr lang="en-US" smtClean="0"/>
              <a:pPr/>
              <a:t>25</a:t>
            </a:fld>
            <a:endParaRPr lang="en-US"/>
          </a:p>
        </p:txBody>
      </p:sp>
    </p:spTree>
    <p:extLst>
      <p:ext uri="{BB962C8B-B14F-4D97-AF65-F5344CB8AC3E}">
        <p14:creationId xmlns:p14="http://schemas.microsoft.com/office/powerpoint/2010/main" val="277409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a:r>
              <a:rPr lang="en-US" dirty="0" smtClean="0"/>
              <a:t>Typical Example of Dry Clinker Dust</a:t>
            </a:r>
            <a:br>
              <a:rPr lang="en-US" dirty="0" smtClean="0"/>
            </a:br>
            <a:r>
              <a:rPr lang="en-US" dirty="0" smtClean="0"/>
              <a:t>on Hold Surfaces</a:t>
            </a:r>
            <a:endParaRPr lang="en-US" dirty="0"/>
          </a:p>
        </p:txBody>
      </p:sp>
      <p:pic>
        <p:nvPicPr>
          <p:cNvPr id="18"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3333" b="13333"/>
          <a:stretch>
            <a:fillRect/>
          </a:stretch>
        </p:blipFill>
        <p:spPr/>
      </p:pic>
      <p:sp>
        <p:nvSpPr>
          <p:cNvPr id="4" name="Slide Number Placeholder 3"/>
          <p:cNvSpPr>
            <a:spLocks noGrp="1"/>
          </p:cNvSpPr>
          <p:nvPr>
            <p:ph type="sldNum" sz="quarter" idx="14"/>
          </p:nvPr>
        </p:nvSpPr>
        <p:spPr/>
        <p:txBody>
          <a:bodyPr/>
          <a:lstStyle/>
          <a:p>
            <a:fld id="{F6EB6A12-4C15-4AFD-B2CA-65D801452441}" type="slidenum">
              <a:rPr lang="en-US" smtClean="0"/>
              <a:pPr/>
              <a:t>3</a:t>
            </a:fld>
            <a:endParaRPr lang="en-US"/>
          </a:p>
        </p:txBody>
      </p:sp>
      <p:sp>
        <p:nvSpPr>
          <p:cNvPr id="9" name="TextBox 8"/>
          <p:cNvSpPr txBox="1"/>
          <p:nvPr/>
        </p:nvSpPr>
        <p:spPr>
          <a:xfrm>
            <a:off x="2" y="5755957"/>
            <a:ext cx="9143998" cy="492443"/>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a:t>Clinker dust covers hold surfaces</a:t>
            </a:r>
          </a:p>
        </p:txBody>
      </p:sp>
    </p:spTree>
    <p:extLst>
      <p:ext uri="{BB962C8B-B14F-4D97-AF65-F5344CB8AC3E}">
        <p14:creationId xmlns:p14="http://schemas.microsoft.com/office/powerpoint/2010/main" val="40110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lvl="0"/>
            <a:r>
              <a:rPr lang="en-US" dirty="0" smtClean="0"/>
              <a:t>Close Up of Clinker Dust on Hold Surfaces</a:t>
            </a:r>
            <a:endParaRPr lang="en-US" dirty="0"/>
          </a:p>
        </p:txBody>
      </p:sp>
      <p:pic>
        <p:nvPicPr>
          <p:cNvPr id="11"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3333" b="13333"/>
          <a:stretch>
            <a:fillRect/>
          </a:stretch>
        </p:blipFill>
        <p:spPr/>
      </p:pic>
      <p:sp>
        <p:nvSpPr>
          <p:cNvPr id="4" name="Slide Number Placeholder 3"/>
          <p:cNvSpPr>
            <a:spLocks noGrp="1"/>
          </p:cNvSpPr>
          <p:nvPr>
            <p:ph type="sldNum" sz="quarter" idx="14"/>
          </p:nvPr>
        </p:nvSpPr>
        <p:spPr/>
        <p:txBody>
          <a:bodyPr/>
          <a:lstStyle/>
          <a:p>
            <a:fld id="{F6EB6A12-4C15-4AFD-B2CA-65D801452441}" type="slidenum">
              <a:rPr lang="en-US" smtClean="0"/>
              <a:pPr/>
              <a:t>4</a:t>
            </a:fld>
            <a:endParaRPr lang="en-US"/>
          </a:p>
        </p:txBody>
      </p:sp>
      <p:sp>
        <p:nvSpPr>
          <p:cNvPr id="8" name="TextBox 7"/>
          <p:cNvSpPr txBox="1"/>
          <p:nvPr/>
        </p:nvSpPr>
        <p:spPr>
          <a:xfrm>
            <a:off x="2" y="5755957"/>
            <a:ext cx="9143998" cy="492443"/>
          </a:xfrm>
          <a:prstGeom prst="rect">
            <a:avLst/>
          </a:prstGeom>
          <a:solidFill>
            <a:schemeClr val="tx2">
              <a:alpha val="50000"/>
            </a:schemeClr>
          </a:solidFill>
        </p:spPr>
        <p:txBody>
          <a:bodyPr wrap="square" lIns="457200" tIns="91440" rIns="457200" bIns="91440" rtlCol="0">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a:t>Clinker dust must be removed and the sooner the </a:t>
            </a:r>
            <a:r>
              <a:rPr lang="en-US" dirty="0" smtClean="0"/>
              <a:t>better.</a:t>
            </a:r>
            <a:endParaRPr lang="en-US" dirty="0"/>
          </a:p>
        </p:txBody>
      </p:sp>
    </p:spTree>
    <p:extLst>
      <p:ext uri="{BB962C8B-B14F-4D97-AF65-F5344CB8AC3E}">
        <p14:creationId xmlns:p14="http://schemas.microsoft.com/office/powerpoint/2010/main" val="32336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Risk of Delayed Cleaning </a:t>
            </a:r>
            <a:endParaRPr lang="en-US" dirty="0"/>
          </a:p>
        </p:txBody>
      </p:sp>
      <p:sp>
        <p:nvSpPr>
          <p:cNvPr id="9" name="Content Placeholder 8"/>
          <p:cNvSpPr>
            <a:spLocks noGrp="1"/>
          </p:cNvSpPr>
          <p:nvPr>
            <p:ph idx="1"/>
          </p:nvPr>
        </p:nvSpPr>
        <p:spPr/>
        <p:txBody>
          <a:bodyPr/>
          <a:lstStyle/>
          <a:p>
            <a:pPr lvl="0"/>
            <a:r>
              <a:rPr lang="en-US" dirty="0" smtClean="0"/>
              <a:t> “Cement” including Cement Clinker is a binder; a substance that sets, hardens, and binds upon exposure to moisture.</a:t>
            </a:r>
          </a:p>
          <a:p>
            <a:pPr lvl="0"/>
            <a:r>
              <a:rPr lang="en-US" dirty="0" smtClean="0"/>
              <a:t> The main risk associated with the carriage of clinker is that the exposed clinker dust will: </a:t>
            </a:r>
          </a:p>
          <a:p>
            <a:pPr lvl="1"/>
            <a:r>
              <a:rPr lang="en-US" dirty="0" smtClean="0"/>
              <a:t>Dampen, harden and bind to the hold. </a:t>
            </a:r>
          </a:p>
          <a:p>
            <a:pPr lvl="1"/>
            <a:r>
              <a:rPr lang="en-US" dirty="0" smtClean="0"/>
              <a:t>In a fused and hardened condition, removal is difficult &amp; expensive.</a:t>
            </a:r>
          </a:p>
          <a:p>
            <a:pPr lvl="1"/>
            <a:r>
              <a:rPr lang="en-US" dirty="0" smtClean="0"/>
              <a:t>Unless it is removed, holds may fail cargo hold inspection.  </a:t>
            </a:r>
            <a:endParaRPr lang="en-US" dirty="0"/>
          </a:p>
        </p:txBody>
      </p:sp>
      <p:sp>
        <p:nvSpPr>
          <p:cNvPr id="3" name="Slide Number Placeholder 2"/>
          <p:cNvSpPr>
            <a:spLocks noGrp="1"/>
          </p:cNvSpPr>
          <p:nvPr>
            <p:ph type="sldNum" sz="quarter" idx="10"/>
          </p:nvPr>
        </p:nvSpPr>
        <p:spPr/>
        <p:txBody>
          <a:bodyPr/>
          <a:lstStyle/>
          <a:p>
            <a:fld id="{F6EB6A12-4C15-4AFD-B2CA-65D801452441}" type="slidenum">
              <a:rPr lang="en-US" smtClean="0"/>
              <a:pPr/>
              <a:t>5</a:t>
            </a:fld>
            <a:endParaRPr lang="en-US"/>
          </a:p>
        </p:txBody>
      </p:sp>
      <p:sp>
        <p:nvSpPr>
          <p:cNvPr id="13" name="TextBox 12"/>
          <p:cNvSpPr txBox="1"/>
          <p:nvPr/>
        </p:nvSpPr>
        <p:spPr>
          <a:xfrm>
            <a:off x="0" y="5128242"/>
            <a:ext cx="9144002" cy="4001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defPPr>
              <a:defRPr lang="en-US"/>
            </a:defPPr>
            <a:lvl1pPr algn="ctr">
              <a:defRPr sz="2000" i="1">
                <a:solidFill>
                  <a:schemeClr val="tx2"/>
                </a:solidFill>
                <a:latin typeface="Arial" panose="020B0604020202020204" pitchFamily="34" charset="0"/>
                <a:cs typeface="Arial" panose="020B0604020202020204" pitchFamily="34" charset="0"/>
              </a:defRPr>
            </a:lvl1pPr>
          </a:lstStyle>
          <a:p>
            <a:r>
              <a:rPr lang="en-US" dirty="0"/>
              <a:t>Early removal of clinker dust will significantly reduce operating </a:t>
            </a:r>
            <a:r>
              <a:rPr lang="en-US" dirty="0" smtClean="0"/>
              <a:t>costs.</a:t>
            </a:r>
            <a:endParaRPr lang="en-US" dirty="0"/>
          </a:p>
        </p:txBody>
      </p:sp>
    </p:spTree>
    <p:extLst>
      <p:ext uri="{BB962C8B-B14F-4D97-AF65-F5344CB8AC3E}">
        <p14:creationId xmlns:p14="http://schemas.microsoft.com/office/powerpoint/2010/main" val="267864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Usually Not Possible to Fully Remove Hardened Clinker Dust with Hand Tools </a:t>
            </a:r>
            <a:br>
              <a:rPr lang="en-US" dirty="0" smtClean="0"/>
            </a:br>
            <a:r>
              <a:rPr lang="en-US" dirty="0" smtClean="0"/>
              <a:t>Such as Paint Scrapers or with Acid.</a:t>
            </a:r>
            <a:endParaRPr lang="en-US" dirty="0"/>
          </a:p>
        </p:txBody>
      </p:sp>
      <p:pic>
        <p:nvPicPr>
          <p:cNvPr id="10" name="Picture 2" descr="C:\Users\Owner\Desktop\AAAAA Clinker Power Point\DSCN6319.JPG"/>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638" t="49474" r="22807" b="1684"/>
          <a:stretch/>
        </p:blipFill>
        <p:spPr/>
      </p:pic>
      <p:sp>
        <p:nvSpPr>
          <p:cNvPr id="3" name="Slide Number Placeholder 2"/>
          <p:cNvSpPr>
            <a:spLocks noGrp="1"/>
          </p:cNvSpPr>
          <p:nvPr>
            <p:ph type="sldNum" sz="quarter" idx="14"/>
          </p:nvPr>
        </p:nvSpPr>
        <p:spPr/>
        <p:txBody>
          <a:bodyPr/>
          <a:lstStyle/>
          <a:p>
            <a:fld id="{F6EB6A12-4C15-4AFD-B2CA-65D801452441}" type="slidenum">
              <a:rPr lang="en-US" smtClean="0"/>
              <a:pPr/>
              <a:t>6</a:t>
            </a:fld>
            <a:endParaRPr lang="en-US"/>
          </a:p>
        </p:txBody>
      </p:sp>
      <p:sp>
        <p:nvSpPr>
          <p:cNvPr id="8" name="TextBox 7"/>
          <p:cNvSpPr txBox="1"/>
          <p:nvPr/>
        </p:nvSpPr>
        <p:spPr>
          <a:xfrm>
            <a:off x="2" y="5848290"/>
            <a:ext cx="9143998" cy="400110"/>
          </a:xfrm>
          <a:prstGeom prst="rect">
            <a:avLst/>
          </a:prstGeom>
          <a:solidFill>
            <a:schemeClr val="tx2">
              <a:alpha val="50000"/>
            </a:schemeClr>
          </a:solidFill>
        </p:spPr>
        <p:txBody>
          <a:bodyPr wrap="square" lIns="365760" tIns="45720" rIns="365760" bIns="45720" rtlCol="0" anchor="b">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smtClean="0"/>
              <a:t>Typical example of hardened clinker dust on damp hold surfaces.</a:t>
            </a:r>
            <a:endParaRPr lang="en-US" dirty="0"/>
          </a:p>
        </p:txBody>
      </p:sp>
      <p:sp>
        <p:nvSpPr>
          <p:cNvPr id="4" name="Oval 3"/>
          <p:cNvSpPr/>
          <p:nvPr/>
        </p:nvSpPr>
        <p:spPr>
          <a:xfrm rot="20710533">
            <a:off x="5314170" y="1947101"/>
            <a:ext cx="914400" cy="2209800"/>
          </a:xfrm>
          <a:prstGeom prst="ellipse">
            <a:avLst/>
          </a:prstGeom>
          <a:no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86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Hardened Cement Clinker Dust Residues are Very Difficult to Remove.</a:t>
            </a:r>
            <a:endParaRPr lang="en-US" dirty="0"/>
          </a:p>
        </p:txBody>
      </p:sp>
      <p:pic>
        <p:nvPicPr>
          <p:cNvPr id="10" name="Picture 2" descr="C:\Users\Owner\Desktop\AAAAA Clinker Power Point\DSCN6314.JPG"/>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3333" b="13333"/>
          <a:stretch>
            <a:fillRect/>
          </a:stretch>
        </p:blipFill>
        <p:spPr/>
      </p:pic>
      <p:sp>
        <p:nvSpPr>
          <p:cNvPr id="3" name="Slide Number Placeholder 2"/>
          <p:cNvSpPr>
            <a:spLocks noGrp="1"/>
          </p:cNvSpPr>
          <p:nvPr>
            <p:ph type="sldNum" sz="quarter" idx="14"/>
          </p:nvPr>
        </p:nvSpPr>
        <p:spPr/>
        <p:txBody>
          <a:bodyPr/>
          <a:lstStyle/>
          <a:p>
            <a:fld id="{F6EB6A12-4C15-4AFD-B2CA-65D801452441}" type="slidenum">
              <a:rPr lang="en-US" smtClean="0"/>
              <a:pPr/>
              <a:t>7</a:t>
            </a:fld>
            <a:endParaRPr lang="en-US"/>
          </a:p>
        </p:txBody>
      </p:sp>
      <p:sp>
        <p:nvSpPr>
          <p:cNvPr id="8" name="TextBox 7"/>
          <p:cNvSpPr txBox="1"/>
          <p:nvPr/>
        </p:nvSpPr>
        <p:spPr>
          <a:xfrm>
            <a:off x="2" y="5848290"/>
            <a:ext cx="9143998" cy="400110"/>
          </a:xfrm>
          <a:prstGeom prst="rect">
            <a:avLst/>
          </a:prstGeom>
          <a:solidFill>
            <a:schemeClr val="tx2">
              <a:alpha val="50000"/>
            </a:schemeClr>
          </a:solidFill>
        </p:spPr>
        <p:txBody>
          <a:bodyPr wrap="square" lIns="365760" tIns="45720" rIns="365760" bIns="45720" rtlCol="0" anchor="b">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smtClean="0"/>
              <a:t>Close </a:t>
            </a:r>
            <a:r>
              <a:rPr lang="en-US" dirty="0"/>
              <a:t>u</a:t>
            </a:r>
            <a:r>
              <a:rPr lang="en-US" dirty="0" smtClean="0"/>
              <a:t>p of hardened clinker dust on hold surfaces.</a:t>
            </a:r>
            <a:endParaRPr lang="en-US" dirty="0"/>
          </a:p>
        </p:txBody>
      </p:sp>
    </p:spTree>
    <p:extLst>
      <p:ext uri="{BB962C8B-B14F-4D97-AF65-F5344CB8AC3E}">
        <p14:creationId xmlns:p14="http://schemas.microsoft.com/office/powerpoint/2010/main" val="326489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Removal of Hardened Clinker Dust Residue is Very Costly.</a:t>
            </a:r>
            <a:endParaRPr lang="en-US" dirty="0"/>
          </a:p>
        </p:txBody>
      </p:sp>
      <p:pic>
        <p:nvPicPr>
          <p:cNvPr id="10" name="Picture 2" descr="C:\Users\Owner\Desktop\AAAAA Clinker Power Point\DSCN6296.JPG"/>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18889" b="7776"/>
          <a:stretch/>
        </p:blipFill>
        <p:spPr/>
      </p:pic>
      <p:sp>
        <p:nvSpPr>
          <p:cNvPr id="3" name="Slide Number Placeholder 2"/>
          <p:cNvSpPr>
            <a:spLocks noGrp="1"/>
          </p:cNvSpPr>
          <p:nvPr>
            <p:ph type="sldNum" sz="quarter" idx="14"/>
          </p:nvPr>
        </p:nvSpPr>
        <p:spPr/>
        <p:txBody>
          <a:bodyPr/>
          <a:lstStyle/>
          <a:p>
            <a:fld id="{F6EB6A12-4C15-4AFD-B2CA-65D801452441}" type="slidenum">
              <a:rPr lang="en-US" smtClean="0"/>
              <a:pPr/>
              <a:t>8</a:t>
            </a:fld>
            <a:endParaRPr lang="en-US"/>
          </a:p>
        </p:txBody>
      </p:sp>
      <p:sp>
        <p:nvSpPr>
          <p:cNvPr id="8" name="TextBox 7"/>
          <p:cNvSpPr txBox="1"/>
          <p:nvPr/>
        </p:nvSpPr>
        <p:spPr>
          <a:xfrm>
            <a:off x="2" y="5848290"/>
            <a:ext cx="9143998" cy="400110"/>
          </a:xfrm>
          <a:prstGeom prst="rect">
            <a:avLst/>
          </a:prstGeom>
          <a:solidFill>
            <a:schemeClr val="tx2">
              <a:alpha val="50000"/>
            </a:schemeClr>
          </a:solidFill>
        </p:spPr>
        <p:txBody>
          <a:bodyPr wrap="square" lIns="365760" tIns="45720" rIns="365760" bIns="45720" rtlCol="0" anchor="b">
            <a:spAutoFit/>
          </a:bodyPr>
          <a:lstStyle>
            <a:defPPr>
              <a:defRPr lang="en-US"/>
            </a:defPPr>
            <a:lvl1pPr algn="ctr">
              <a:defRPr sz="2000" i="1">
                <a:solidFill>
                  <a:schemeClr val="bg1"/>
                </a:solidFill>
                <a:latin typeface="Arial" panose="020B0604020202020204" pitchFamily="34" charset="0"/>
                <a:cs typeface="Arial" panose="020B0604020202020204" pitchFamily="34" charset="0"/>
              </a:defRPr>
            </a:lvl1pPr>
          </a:lstStyle>
          <a:p>
            <a:r>
              <a:rPr lang="en-US" dirty="0" smtClean="0"/>
              <a:t>Hardened clinker dust showing vertical ‘streaks’ of condensed moisture.</a:t>
            </a:r>
            <a:endParaRPr lang="en-US" dirty="0"/>
          </a:p>
        </p:txBody>
      </p:sp>
    </p:spTree>
    <p:extLst>
      <p:ext uri="{BB962C8B-B14F-4D97-AF65-F5344CB8AC3E}">
        <p14:creationId xmlns:p14="http://schemas.microsoft.com/office/powerpoint/2010/main" val="72033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5848290"/>
            <a:ext cx="9144002" cy="4001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b" anchorCtr="0">
            <a:spAutoFit/>
          </a:bodyPr>
          <a:lstStyle>
            <a:defPPr>
              <a:defRPr lang="en-US"/>
            </a:defPPr>
            <a:lvl1pPr algn="ctr">
              <a:defRPr sz="2000" i="1">
                <a:solidFill>
                  <a:schemeClr val="tx2"/>
                </a:solidFill>
                <a:latin typeface="Arial" panose="020B0604020202020204" pitchFamily="34" charset="0"/>
                <a:cs typeface="Arial" panose="020B0604020202020204" pitchFamily="34" charset="0"/>
              </a:defRPr>
            </a:lvl1pPr>
          </a:lstStyle>
          <a:p>
            <a:r>
              <a:rPr lang="en-US" dirty="0"/>
              <a:t>Our underway clinker cleaning </a:t>
            </a:r>
            <a:r>
              <a:rPr lang="en-US" dirty="0" smtClean="0"/>
              <a:t>kit</a:t>
            </a:r>
            <a:r>
              <a:rPr lang="en-US" dirty="0"/>
              <a:t> </a:t>
            </a:r>
            <a:r>
              <a:rPr lang="en-US" dirty="0" smtClean="0"/>
              <a:t>eliminates these risks and costs.</a:t>
            </a:r>
            <a:endParaRPr lang="en-US" dirty="0"/>
          </a:p>
        </p:txBody>
      </p:sp>
      <p:sp>
        <p:nvSpPr>
          <p:cNvPr id="2" name="Title 1"/>
          <p:cNvSpPr>
            <a:spLocks noGrp="1"/>
          </p:cNvSpPr>
          <p:nvPr>
            <p:ph type="title"/>
          </p:nvPr>
        </p:nvSpPr>
        <p:spPr>
          <a:xfrm>
            <a:off x="457200" y="76200"/>
            <a:ext cx="8610600" cy="1150937"/>
          </a:xfrm>
        </p:spPr>
        <p:txBody>
          <a:bodyPr>
            <a:noAutofit/>
          </a:bodyPr>
          <a:lstStyle/>
          <a:p>
            <a:pPr lvl="0"/>
            <a:r>
              <a:rPr lang="en-US" sz="2500" dirty="0" smtClean="0"/>
              <a:t>It is Often Impossible to Keep Moisture Out of Cargo Holds:</a:t>
            </a:r>
            <a:br>
              <a:rPr lang="en-US" sz="2500" dirty="0" smtClean="0"/>
            </a:br>
            <a:r>
              <a:rPr lang="en-US" sz="2500" dirty="0" smtClean="0"/>
              <a:t>The Problem Of Hardened Clinker Dust.</a:t>
            </a:r>
            <a:endParaRPr lang="en-US" sz="2500" dirty="0"/>
          </a:p>
        </p:txBody>
      </p:sp>
      <p:sp>
        <p:nvSpPr>
          <p:cNvPr id="9" name="Content Placeholder 8"/>
          <p:cNvSpPr>
            <a:spLocks noGrp="1"/>
          </p:cNvSpPr>
          <p:nvPr>
            <p:ph sz="half" idx="1"/>
          </p:nvPr>
        </p:nvSpPr>
        <p:spPr>
          <a:xfrm>
            <a:off x="457200" y="1493837"/>
            <a:ext cx="4038600" cy="4354453"/>
          </a:xfrm>
        </p:spPr>
        <p:txBody>
          <a:bodyPr>
            <a:normAutofit/>
          </a:bodyPr>
          <a:lstStyle/>
          <a:p>
            <a:r>
              <a:rPr lang="en-US" sz="1600" dirty="0" smtClean="0"/>
              <a:t>Cement Clinker sometimes arrives wet and is loaded into holds during wet conditions, especially during the summer Asian monsoon. </a:t>
            </a:r>
          </a:p>
          <a:p>
            <a:r>
              <a:rPr lang="en-US" sz="1600" dirty="0" smtClean="0"/>
              <a:t>Each day a ship is underway the holds “</a:t>
            </a:r>
            <a:r>
              <a:rPr lang="en-US" sz="1600" dirty="0"/>
              <a:t>s</a:t>
            </a:r>
            <a:r>
              <a:rPr lang="en-US" sz="1600" dirty="0" smtClean="0"/>
              <a:t>weat.”  During warm days atmospheric moisture increases and during the cooler nights it condenses forming beads of “sweat” on the cold steel cargo hold surfaces, runs down the hold leaving water trails or “condensate streaks,” which hardens the clinker dust as it falls.</a:t>
            </a:r>
          </a:p>
          <a:p>
            <a:r>
              <a:rPr lang="en-US" sz="1600" dirty="0" smtClean="0"/>
              <a:t>The longer the voyage, the bigger the problem. </a:t>
            </a:r>
          </a:p>
        </p:txBody>
      </p:sp>
      <p:sp>
        <p:nvSpPr>
          <p:cNvPr id="4" name="Content Placeholder 3"/>
          <p:cNvSpPr>
            <a:spLocks noGrp="1"/>
          </p:cNvSpPr>
          <p:nvPr>
            <p:ph sz="half" idx="2"/>
          </p:nvPr>
        </p:nvSpPr>
        <p:spPr>
          <a:xfrm>
            <a:off x="4648200" y="1493837"/>
            <a:ext cx="4038600" cy="4354453"/>
          </a:xfrm>
        </p:spPr>
        <p:txBody>
          <a:bodyPr>
            <a:normAutofit/>
          </a:bodyPr>
          <a:lstStyle/>
          <a:p>
            <a:r>
              <a:rPr lang="en-US" sz="1600" dirty="0" smtClean="0"/>
              <a:t>After clinker dust hardens, removing it can become an operational “nightmare.”  Usually only high pressure water blasting will fully remove it; a difficult, time consuming and very expensive task.</a:t>
            </a:r>
          </a:p>
          <a:p>
            <a:r>
              <a:rPr lang="en-US" sz="1600" dirty="0" smtClean="0"/>
              <a:t>Most of the hard clinker dust will form high in the hold above the cargo line,</a:t>
            </a:r>
            <a:r>
              <a:rPr lang="en-US" sz="1600" dirty="0"/>
              <a:t> </a:t>
            </a:r>
            <a:r>
              <a:rPr lang="en-US" sz="1600" dirty="0" smtClean="0"/>
              <a:t>so </a:t>
            </a:r>
            <a:r>
              <a:rPr lang="en-US" sz="1600" dirty="0" err="1" smtClean="0"/>
              <a:t>manlifts</a:t>
            </a:r>
            <a:r>
              <a:rPr lang="en-US" sz="1600" dirty="0" smtClean="0"/>
              <a:t> will be required for </a:t>
            </a:r>
            <a:r>
              <a:rPr lang="en-US" sz="1600" dirty="0" err="1" smtClean="0"/>
              <a:t>waterblasting</a:t>
            </a:r>
            <a:r>
              <a:rPr lang="en-US" sz="1600" dirty="0" smtClean="0"/>
              <a:t>.</a:t>
            </a:r>
          </a:p>
          <a:p>
            <a:r>
              <a:rPr lang="en-US" sz="1600" dirty="0" smtClean="0"/>
              <a:t>A vessel without gear (cranes) may require floating barges and floating cranes to transport and load the </a:t>
            </a:r>
            <a:r>
              <a:rPr lang="en-US" sz="1600" dirty="0" err="1" smtClean="0"/>
              <a:t>manlifts</a:t>
            </a:r>
            <a:r>
              <a:rPr lang="en-US" sz="1600" dirty="0" smtClean="0"/>
              <a:t>, water blasters, waste residues etc. . Shore labor may be needed to operate lifts, water blasters, etc. </a:t>
            </a:r>
            <a:endParaRPr lang="en-US" sz="1600" dirty="0"/>
          </a:p>
        </p:txBody>
      </p:sp>
      <p:sp>
        <p:nvSpPr>
          <p:cNvPr id="3" name="Slide Number Placeholder 2"/>
          <p:cNvSpPr>
            <a:spLocks noGrp="1"/>
          </p:cNvSpPr>
          <p:nvPr>
            <p:ph type="sldNum" sz="quarter" idx="10"/>
          </p:nvPr>
        </p:nvSpPr>
        <p:spPr/>
        <p:txBody>
          <a:bodyPr/>
          <a:lstStyle/>
          <a:p>
            <a:fld id="{F6EB6A12-4C15-4AFD-B2CA-65D801452441}" type="slidenum">
              <a:rPr lang="en-US" smtClean="0"/>
              <a:pPr/>
              <a:t>9</a:t>
            </a:fld>
            <a:endParaRPr lang="en-US"/>
          </a:p>
        </p:txBody>
      </p:sp>
    </p:spTree>
    <p:extLst>
      <p:ext uri="{BB962C8B-B14F-4D97-AF65-F5344CB8AC3E}">
        <p14:creationId xmlns:p14="http://schemas.microsoft.com/office/powerpoint/2010/main" val="23422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Hold Cleaning Tech">
      <a:dk1>
        <a:srgbClr val="40404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F49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41249</TotalTime>
  <Words>1491</Words>
  <Application>Microsoft Office PowerPoint</Application>
  <PresentationFormat>On-screen Show (4:3)</PresentationFormat>
  <Paragraphs>148</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Cargo Hold Cleaning Solution  for Cement Clinker</vt:lpstr>
      <vt:lpstr>Cement Clinker in the Cargo Hold</vt:lpstr>
      <vt:lpstr>Typical Example of Dry Clinker Dust on Hold Surfaces</vt:lpstr>
      <vt:lpstr>Close Up of Clinker Dust on Hold Surfaces</vt:lpstr>
      <vt:lpstr>The Risk of Delayed Cleaning </vt:lpstr>
      <vt:lpstr>It is Usually Not Possible to Fully Remove Hardened Clinker Dust with Hand Tools  Such as Paint Scrapers or with Acid.</vt:lpstr>
      <vt:lpstr>Hardened Cement Clinker Dust Residues are Very Difficult to Remove.</vt:lpstr>
      <vt:lpstr>Removal of Hardened Clinker Dust Residue is Very Costly.</vt:lpstr>
      <vt:lpstr>It is Often Impossible to Keep Moisture Out of Cargo Holds: The Problem Of Hardened Clinker Dust.</vt:lpstr>
      <vt:lpstr>Underway Air Flail Clinker Cleaning Without Delay.  </vt:lpstr>
      <vt:lpstr>Air Flail Cleaning Clinker Underway</vt:lpstr>
      <vt:lpstr>Air Flail Cleaning Clinker Underway</vt:lpstr>
      <vt:lpstr>Pole Mounted Air Flails</vt:lpstr>
      <vt:lpstr>Pole Mounted Air Flails “Flailing” </vt:lpstr>
      <vt:lpstr>Cleaning Upper Areas Underway Reduces Cleaning Time at Discharge Port</vt:lpstr>
      <vt:lpstr>Cargo Hold After Underway Cleaning</vt:lpstr>
      <vt:lpstr>Cargo Hold After Underway Cleaning</vt:lpstr>
      <vt:lpstr>Cargo Hold Cleaning After Clinker Discharge</vt:lpstr>
      <vt:lpstr> Sailors with Worn Air Flails</vt:lpstr>
      <vt:lpstr>The Clinker Air Compressor System</vt:lpstr>
      <vt:lpstr>Additional Cleaning Costs We Help You Avoid</vt:lpstr>
      <vt:lpstr>WE OFFER YOU A NEW CLEANING OPTION: WHEN DO YOU WANT TO CLEAN YOUR CEMENT CLINKER HOLDS?</vt:lpstr>
      <vt:lpstr>Hold Cleaning Technologies LLC -Patents</vt:lpstr>
      <vt:lpstr>Please Note: This is a Clinker Cleaning Kit presentation ONLY.</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 CLEANING TECHNOLOGIES LLC</dc:title>
  <dc:creator>Owner</dc:creator>
  <cp:lastModifiedBy>Nick Griffith</cp:lastModifiedBy>
  <cp:revision>438</cp:revision>
  <dcterms:created xsi:type="dcterms:W3CDTF">2015-03-29T19:58:44Z</dcterms:created>
  <dcterms:modified xsi:type="dcterms:W3CDTF">2018-02-21T02:10:25Z</dcterms:modified>
</cp:coreProperties>
</file>